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67" r:id="rId3"/>
    <p:sldId id="257" r:id="rId4"/>
    <p:sldId id="268" r:id="rId5"/>
    <p:sldId id="259" r:id="rId6"/>
    <p:sldId id="269" r:id="rId7"/>
    <p:sldId id="261" r:id="rId8"/>
    <p:sldId id="262" r:id="rId9"/>
    <p:sldId id="270" r:id="rId10"/>
    <p:sldId id="263" r:id="rId11"/>
    <p:sldId id="265" r:id="rId1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BC00"/>
    <a:srgbClr val="669900"/>
    <a:srgbClr val="7ABE36"/>
    <a:srgbClr val="84C840"/>
    <a:srgbClr val="26BC2A"/>
    <a:srgbClr val="55B32B"/>
    <a:srgbClr val="6FD241"/>
    <a:srgbClr val="6FDC38"/>
    <a:srgbClr val="33CC33"/>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1" d="100"/>
          <a:sy n="101" d="100"/>
        </p:scale>
        <p:origin x="138"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inf-fich-s9.riojasalud.es\Gobierno\GR\PCIUDADANA\Dir%20Gen%20Transparencia\ACCESO%20A%20LA%20I%20PUBLICA\PCIUD_Solicitudes%20D.G.%20Transparencia\solicitudes-acceso-2023C.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inf-fich-s9.riojasalud.es\Gobierno\GR\PCIUDADANA\Dir%20Gen%20Transparencia\ACCESO%20A%20LA%20I%20PUBLICA\PCIUD_Solicitudes%20D.G.%20Transparencia\solicitudes-acceso-2023C.xls"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Riojana SemiBold" panose="00000700000000000000" pitchFamily="2" charset="0"/>
                <a:ea typeface="+mn-ea"/>
                <a:cs typeface="Arial" panose="020B0604020202020204" pitchFamily="34" charset="0"/>
              </a:defRPr>
            </a:pPr>
            <a:r>
              <a:rPr lang="en-US" dirty="0">
                <a:solidFill>
                  <a:schemeClr val="bg1"/>
                </a:solidFill>
                <a:latin typeface="Riojana SemiBold" panose="00000700000000000000" pitchFamily="2" charset="0"/>
                <a:cs typeface="Arial" panose="020B0604020202020204" pitchFamily="34" charset="0"/>
              </a:rPr>
              <a:t>Solicitudes </a:t>
            </a:r>
            <a:r>
              <a:rPr lang="en-US" dirty="0" err="1">
                <a:solidFill>
                  <a:schemeClr val="bg1"/>
                </a:solidFill>
                <a:latin typeface="Riojana SemiBold" panose="00000700000000000000" pitchFamily="2" charset="0"/>
                <a:cs typeface="Arial" panose="020B0604020202020204" pitchFamily="34" charset="0"/>
              </a:rPr>
              <a:t>recibidas</a:t>
            </a:r>
            <a:endParaRPr lang="en-US" dirty="0">
              <a:solidFill>
                <a:schemeClr val="bg1"/>
              </a:solidFill>
              <a:latin typeface="Riojana SemiBold" panose="00000700000000000000" pitchFamily="2" charset="0"/>
              <a:cs typeface="Arial" panose="020B0604020202020204" pitchFamily="34" charset="0"/>
            </a:endParaRPr>
          </a:p>
        </c:rich>
      </c:tx>
      <c:layout/>
      <c:overlay val="0"/>
      <c:spPr>
        <a:solidFill>
          <a:srgbClr val="7DBC00"/>
        </a:solidFill>
        <a:ln>
          <a:noFill/>
        </a:ln>
        <a:effectLst/>
      </c:spPr>
      <c:txPr>
        <a:bodyPr rot="0" spcFirstLastPara="1" vertOverflow="ellipsis" vert="horz" wrap="square" anchor="ctr" anchorCtr="1"/>
        <a:lstStyle/>
        <a:p>
          <a:pPr>
            <a:defRPr sz="1400" b="0" i="0" u="none" strike="noStrike" kern="1200" spc="0" baseline="0">
              <a:solidFill>
                <a:schemeClr val="bg1"/>
              </a:solidFill>
              <a:latin typeface="Riojana SemiBold" panose="00000700000000000000" pitchFamily="2" charset="0"/>
              <a:ea typeface="+mn-ea"/>
              <a:cs typeface="Arial" panose="020B0604020202020204" pitchFamily="34" charset="0"/>
            </a:defRPr>
          </a:pPr>
          <a:endParaRPr lang="es-ES"/>
        </a:p>
      </c:txPr>
    </c:title>
    <c:autoTitleDeleted val="0"/>
    <c:plotArea>
      <c:layout/>
      <c:barChart>
        <c:barDir val="bar"/>
        <c:grouping val="clustered"/>
        <c:varyColors val="0"/>
        <c:ser>
          <c:idx val="0"/>
          <c:order val="0"/>
          <c:spPr>
            <a:solidFill>
              <a:srgbClr val="7DBC00"/>
            </a:solidFill>
            <a:ln w="3175">
              <a:solidFill>
                <a:schemeClr val="tx1"/>
              </a:solidFill>
            </a:ln>
            <a:effectLst/>
          </c:spPr>
          <c:invertIfNegative val="0"/>
          <c:cat>
            <c:strRef>
              <c:f>'DATOS PARA MEMORIA 2023'!$H$3:$H$14</c:f>
              <c:strCache>
                <c:ptCount val="12"/>
                <c:pt idx="0">
                  <c:v>Diciembre</c:v>
                </c:pt>
                <c:pt idx="1">
                  <c:v>Noviembre</c:v>
                </c:pt>
                <c:pt idx="2">
                  <c:v>Octubre</c:v>
                </c:pt>
                <c:pt idx="3">
                  <c:v>Septiembre</c:v>
                </c:pt>
                <c:pt idx="4">
                  <c:v>Agosto</c:v>
                </c:pt>
                <c:pt idx="5">
                  <c:v>Julio</c:v>
                </c:pt>
                <c:pt idx="6">
                  <c:v>Junio</c:v>
                </c:pt>
                <c:pt idx="7">
                  <c:v>Mayo</c:v>
                </c:pt>
                <c:pt idx="8">
                  <c:v>Abril</c:v>
                </c:pt>
                <c:pt idx="9">
                  <c:v>Marzo</c:v>
                </c:pt>
                <c:pt idx="10">
                  <c:v>Febrero</c:v>
                </c:pt>
                <c:pt idx="11">
                  <c:v>Enero</c:v>
                </c:pt>
              </c:strCache>
            </c:strRef>
          </c:cat>
          <c:val>
            <c:numRef>
              <c:f>'DATOS PARA MEMORIA 2023'!$I$3:$I$14</c:f>
              <c:numCache>
                <c:formatCode>General</c:formatCode>
                <c:ptCount val="12"/>
                <c:pt idx="0">
                  <c:v>11</c:v>
                </c:pt>
                <c:pt idx="1">
                  <c:v>8</c:v>
                </c:pt>
                <c:pt idx="2">
                  <c:v>24</c:v>
                </c:pt>
                <c:pt idx="3">
                  <c:v>11</c:v>
                </c:pt>
                <c:pt idx="4">
                  <c:v>4</c:v>
                </c:pt>
                <c:pt idx="5">
                  <c:v>9</c:v>
                </c:pt>
                <c:pt idx="6">
                  <c:v>9</c:v>
                </c:pt>
                <c:pt idx="7">
                  <c:v>12</c:v>
                </c:pt>
                <c:pt idx="8">
                  <c:v>10</c:v>
                </c:pt>
                <c:pt idx="9">
                  <c:v>14</c:v>
                </c:pt>
                <c:pt idx="10">
                  <c:v>34</c:v>
                </c:pt>
                <c:pt idx="11">
                  <c:v>16</c:v>
                </c:pt>
              </c:numCache>
            </c:numRef>
          </c:val>
          <c:extLst>
            <c:ext xmlns:c16="http://schemas.microsoft.com/office/drawing/2014/chart" uri="{C3380CC4-5D6E-409C-BE32-E72D297353CC}">
              <c16:uniqueId val="{00000000-4913-46FF-A242-CFDE4E144B3E}"/>
            </c:ext>
          </c:extLst>
        </c:ser>
        <c:dLbls>
          <c:showLegendKey val="0"/>
          <c:showVal val="0"/>
          <c:showCatName val="0"/>
          <c:showSerName val="0"/>
          <c:showPercent val="0"/>
          <c:showBubbleSize val="0"/>
        </c:dLbls>
        <c:gapWidth val="182"/>
        <c:axId val="639667312"/>
        <c:axId val="639668624"/>
      </c:barChart>
      <c:catAx>
        <c:axId val="639667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Riojana Book" panose="00000400000000000000" pitchFamily="2" charset="0"/>
                <a:ea typeface="+mn-ea"/>
                <a:cs typeface="Arial" panose="020B0604020202020204" pitchFamily="34" charset="0"/>
              </a:defRPr>
            </a:pPr>
            <a:endParaRPr lang="es-ES"/>
          </a:p>
        </c:txPr>
        <c:crossAx val="639668624"/>
        <c:crosses val="autoZero"/>
        <c:auto val="1"/>
        <c:lblAlgn val="ctr"/>
        <c:lblOffset val="100"/>
        <c:noMultiLvlLbl val="0"/>
      </c:catAx>
      <c:valAx>
        <c:axId val="6396686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Riojana Book" panose="00000400000000000000" pitchFamily="2" charset="0"/>
                <a:ea typeface="+mn-ea"/>
                <a:cs typeface="+mn-cs"/>
              </a:defRPr>
            </a:pPr>
            <a:endParaRPr lang="es-ES"/>
          </a:p>
        </c:txPr>
        <c:crossAx val="639667312"/>
        <c:crosses val="autoZero"/>
        <c:crossBetween val="between"/>
      </c:valAx>
      <c:spPr>
        <a:noFill/>
        <a:ln>
          <a:noFill/>
        </a:ln>
        <a:effectLst/>
      </c:spPr>
    </c:plotArea>
    <c:plotVisOnly val="1"/>
    <c:dispBlanksAs val="gap"/>
    <c:showDLblsOverMax val="0"/>
  </c:chart>
  <c:spPr>
    <a:noFill/>
    <a:ln w="3175">
      <a:solidFill>
        <a:schemeClr val="tx1"/>
      </a:solid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93D-47A0-A3DF-45D4C76257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93D-47A0-A3DF-45D4C76257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93D-47A0-A3DF-45D4C76257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93D-47A0-A3DF-45D4C762572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93D-47A0-A3DF-45D4C762572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93D-47A0-A3DF-45D4C762572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93D-47A0-A3DF-45D4C762572F}"/>
              </c:ext>
            </c:extLst>
          </c:dPt>
          <c:cat>
            <c:strRef>
              <c:f>'DATOS PARA MEMORIA 2023'!$B$32:$H$32</c:f>
              <c:strCache>
                <c:ptCount val="7"/>
                <c:pt idx="0">
                  <c:v>Educación y cultura</c:v>
                </c:pt>
                <c:pt idx="1">
                  <c:v>Hacienda</c:v>
                </c:pt>
                <c:pt idx="2">
                  <c:v>Medio ambiente</c:v>
                </c:pt>
                <c:pt idx="3">
                  <c:v>Salud</c:v>
                </c:pt>
                <c:pt idx="4">
                  <c:v>ssociales</c:v>
                </c:pt>
                <c:pt idx="5">
                  <c:v>sector público</c:v>
                </c:pt>
                <c:pt idx="6">
                  <c:v>otros</c:v>
                </c:pt>
              </c:strCache>
            </c:strRef>
          </c:cat>
          <c:val>
            <c:numRef>
              <c:f>'DATOS PARA MEMORIA 2023'!$B$33:$H$33</c:f>
              <c:numCache>
                <c:formatCode>General</c:formatCode>
                <c:ptCount val="7"/>
                <c:pt idx="0">
                  <c:v>17</c:v>
                </c:pt>
                <c:pt idx="1">
                  <c:v>11</c:v>
                </c:pt>
                <c:pt idx="2">
                  <c:v>26</c:v>
                </c:pt>
                <c:pt idx="3">
                  <c:v>42</c:v>
                </c:pt>
                <c:pt idx="4">
                  <c:v>13</c:v>
                </c:pt>
                <c:pt idx="5">
                  <c:v>36</c:v>
                </c:pt>
                <c:pt idx="6">
                  <c:v>17</c:v>
                </c:pt>
              </c:numCache>
            </c:numRef>
          </c:val>
          <c:extLst>
            <c:ext xmlns:c16="http://schemas.microsoft.com/office/drawing/2014/chart" uri="{C3380CC4-5D6E-409C-BE32-E72D297353CC}">
              <c16:uniqueId val="{0000000E-393D-47A0-A3DF-45D4C762572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solidFill>
      <a:schemeClr val="accent1">
        <a:lumMod val="50000"/>
      </a:schemeClr>
    </a:solidFill>
    <a:ln w="9525" cap="flat" cmpd="sng" algn="ctr">
      <a:solidFill>
        <a:srgbClr val="66CCFF"/>
      </a:solidFill>
      <a:round/>
    </a:ln>
    <a:effectLst/>
  </c:spPr>
  <c:txPr>
    <a:bodyPr/>
    <a:lstStyle/>
    <a:p>
      <a:pPr>
        <a:defRPr/>
      </a:pPr>
      <a:endParaRPr lang="es-E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0.767</cdr:x>
      <cdr:y>0.19868</cdr:y>
    </cdr:from>
    <cdr:to>
      <cdr:x>0.98616</cdr:x>
      <cdr:y>0.40283</cdr:y>
    </cdr:to>
    <cdr:sp macro="" textlink="">
      <cdr:nvSpPr>
        <cdr:cNvPr id="5" name="Rectángulo redondeado 4"/>
        <cdr:cNvSpPr/>
      </cdr:nvSpPr>
      <cdr:spPr>
        <a:xfrm xmlns:a="http://schemas.openxmlformats.org/drawingml/2006/main">
          <a:off x="8985980" y="1194125"/>
          <a:ext cx="2567668" cy="1227004"/>
        </a:xfrm>
        <a:prstGeom xmlns:a="http://schemas.openxmlformats.org/drawingml/2006/main" prst="roundRect">
          <a:avLst/>
        </a:prstGeom>
        <a:solidFill xmlns:a="http://schemas.openxmlformats.org/drawingml/2006/main">
          <a:schemeClr val="tx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defPPr>
            <a:defRPr lang="es-ES"/>
          </a:defPPr>
          <a:lvl1pPr marL="0" algn="l" defTabSz="913960" rtl="0" eaLnBrk="1" latinLnBrk="0" hangingPunct="1">
            <a:defRPr sz="1800" kern="1200">
              <a:solidFill>
                <a:schemeClr val="lt1"/>
              </a:solidFill>
              <a:latin typeface="+mn-lt"/>
              <a:ea typeface="+mn-ea"/>
              <a:cs typeface="+mn-cs"/>
            </a:defRPr>
          </a:lvl1pPr>
          <a:lvl2pPr marL="456980" algn="l" defTabSz="913960" rtl="0" eaLnBrk="1" latinLnBrk="0" hangingPunct="1">
            <a:defRPr sz="1800" kern="1200">
              <a:solidFill>
                <a:schemeClr val="lt1"/>
              </a:solidFill>
              <a:latin typeface="+mn-lt"/>
              <a:ea typeface="+mn-ea"/>
              <a:cs typeface="+mn-cs"/>
            </a:defRPr>
          </a:lvl2pPr>
          <a:lvl3pPr marL="913960" algn="l" defTabSz="913960" rtl="0" eaLnBrk="1" latinLnBrk="0" hangingPunct="1">
            <a:defRPr sz="1800" kern="1200">
              <a:solidFill>
                <a:schemeClr val="lt1"/>
              </a:solidFill>
              <a:latin typeface="+mn-lt"/>
              <a:ea typeface="+mn-ea"/>
              <a:cs typeface="+mn-cs"/>
            </a:defRPr>
          </a:lvl3pPr>
          <a:lvl4pPr marL="1370941" algn="l" defTabSz="913960" rtl="0" eaLnBrk="1" latinLnBrk="0" hangingPunct="1">
            <a:defRPr sz="1800" kern="1200">
              <a:solidFill>
                <a:schemeClr val="lt1"/>
              </a:solidFill>
              <a:latin typeface="+mn-lt"/>
              <a:ea typeface="+mn-ea"/>
              <a:cs typeface="+mn-cs"/>
            </a:defRPr>
          </a:lvl4pPr>
          <a:lvl5pPr marL="1827921" algn="l" defTabSz="913960" rtl="0" eaLnBrk="1" latinLnBrk="0" hangingPunct="1">
            <a:defRPr sz="1800" kern="1200">
              <a:solidFill>
                <a:schemeClr val="lt1"/>
              </a:solidFill>
              <a:latin typeface="+mn-lt"/>
              <a:ea typeface="+mn-ea"/>
              <a:cs typeface="+mn-cs"/>
            </a:defRPr>
          </a:lvl5pPr>
          <a:lvl6pPr marL="2284902" algn="l" defTabSz="913960" rtl="0" eaLnBrk="1" latinLnBrk="0" hangingPunct="1">
            <a:defRPr sz="1800" kern="1200">
              <a:solidFill>
                <a:schemeClr val="lt1"/>
              </a:solidFill>
              <a:latin typeface="+mn-lt"/>
              <a:ea typeface="+mn-ea"/>
              <a:cs typeface="+mn-cs"/>
            </a:defRPr>
          </a:lvl6pPr>
          <a:lvl7pPr marL="2741882" algn="l" defTabSz="913960" rtl="0" eaLnBrk="1" latinLnBrk="0" hangingPunct="1">
            <a:defRPr sz="1800" kern="1200">
              <a:solidFill>
                <a:schemeClr val="lt1"/>
              </a:solidFill>
              <a:latin typeface="+mn-lt"/>
              <a:ea typeface="+mn-ea"/>
              <a:cs typeface="+mn-cs"/>
            </a:defRPr>
          </a:lvl7pPr>
          <a:lvl8pPr marL="3198862" algn="l" defTabSz="913960" rtl="0" eaLnBrk="1" latinLnBrk="0" hangingPunct="1">
            <a:defRPr sz="1800" kern="1200">
              <a:solidFill>
                <a:schemeClr val="lt1"/>
              </a:solidFill>
              <a:latin typeface="+mn-lt"/>
              <a:ea typeface="+mn-ea"/>
              <a:cs typeface="+mn-cs"/>
            </a:defRPr>
          </a:lvl8pPr>
          <a:lvl9pPr marL="3655841" algn="l" defTabSz="913960" rtl="0" eaLnBrk="1" latinLnBrk="0" hangingPunct="1">
            <a:defRPr sz="1800" kern="1200">
              <a:solidFill>
                <a:schemeClr val="lt1"/>
              </a:solidFill>
              <a:latin typeface="+mn-lt"/>
              <a:ea typeface="+mn-ea"/>
              <a:cs typeface="+mn-cs"/>
            </a:defRPr>
          </a:lvl9pPr>
        </a:lstStyle>
        <a:p xmlns:a="http://schemas.openxmlformats.org/drawingml/2006/main">
          <a:pPr algn="l"/>
          <a:r>
            <a:rPr lang="es-ES" sz="1100" b="1" dirty="0">
              <a:latin typeface="Riojana Book" panose="00000400000000000000" pitchFamily="2" charset="0"/>
            </a:rPr>
            <a:t>Hacienda y Administración</a:t>
          </a:r>
          <a:r>
            <a:rPr lang="es-ES" sz="1100" b="1" baseline="0" dirty="0">
              <a:latin typeface="Riojana Book" panose="00000400000000000000" pitchFamily="2" charset="0"/>
            </a:rPr>
            <a:t>: </a:t>
          </a:r>
          <a:endParaRPr lang="es-ES" sz="1100" b="1" baseline="0" dirty="0" smtClean="0">
            <a:latin typeface="Riojana Book" panose="00000400000000000000" pitchFamily="2" charset="0"/>
          </a:endParaRPr>
        </a:p>
        <a:p xmlns:a="http://schemas.openxmlformats.org/drawingml/2006/main">
          <a:pPr algn="l"/>
          <a:r>
            <a:rPr lang="es-ES" dirty="0" smtClean="0">
              <a:latin typeface="Riojana Book" panose="00000400000000000000" pitchFamily="2" charset="0"/>
            </a:rPr>
            <a:t>- </a:t>
          </a:r>
          <a:r>
            <a:rPr lang="es-ES" sz="1100" baseline="0" dirty="0" smtClean="0">
              <a:latin typeface="Riojana Book" panose="00000400000000000000" pitchFamily="2" charset="0"/>
            </a:rPr>
            <a:t>Personal </a:t>
          </a:r>
          <a:r>
            <a:rPr lang="es-ES" sz="1100" baseline="0" dirty="0">
              <a:latin typeface="Riojana Book" panose="00000400000000000000" pitchFamily="2" charset="0"/>
            </a:rPr>
            <a:t>y procesos selectivos</a:t>
          </a:r>
        </a:p>
        <a:p xmlns:a="http://schemas.openxmlformats.org/drawingml/2006/main">
          <a:pPr algn="l"/>
          <a:r>
            <a:rPr lang="es-ES" sz="1100" baseline="0" dirty="0" smtClean="0">
              <a:latin typeface="Riojana Book" panose="00000400000000000000" pitchFamily="2" charset="0"/>
            </a:rPr>
            <a:t>- Contratación </a:t>
          </a:r>
          <a:r>
            <a:rPr lang="es-ES" sz="1100" baseline="0" dirty="0">
              <a:latin typeface="Riojana Book" panose="00000400000000000000" pitchFamily="2" charset="0"/>
            </a:rPr>
            <a:t>pública</a:t>
          </a:r>
          <a:endParaRPr lang="es-ES" sz="1100" dirty="0">
            <a:latin typeface="Riojana Book" panose="00000400000000000000" pitchFamily="2" charset="0"/>
          </a:endParaRPr>
        </a:p>
      </cdr:txBody>
    </cdr:sp>
  </cdr:relSizeAnchor>
  <cdr:relSizeAnchor xmlns:cdr="http://schemas.openxmlformats.org/drawingml/2006/chartDrawing">
    <cdr:from>
      <cdr:x>0.02847</cdr:x>
      <cdr:y>0.02127</cdr:y>
    </cdr:from>
    <cdr:to>
      <cdr:x>0.95325</cdr:x>
      <cdr:y>0.97873</cdr:y>
    </cdr:to>
    <cdr:grpSp>
      <cdr:nvGrpSpPr>
        <cdr:cNvPr id="44" name="Grupo 43"/>
        <cdr:cNvGrpSpPr/>
      </cdr:nvGrpSpPr>
      <cdr:grpSpPr>
        <a:xfrm xmlns:a="http://schemas.openxmlformats.org/drawingml/2006/main">
          <a:off x="296709" y="122166"/>
          <a:ext cx="9637892" cy="5499244"/>
          <a:chOff x="185899" y="112855"/>
          <a:chExt cx="10834526" cy="5754545"/>
        </a:xfrm>
      </cdr:grpSpPr>
      <cdr:sp macro="" textlink="">
        <cdr:nvSpPr>
          <cdr:cNvPr id="2" name="Rectángulo redondeado 1"/>
          <cdr:cNvSpPr/>
        </cdr:nvSpPr>
        <cdr:spPr>
          <a:xfrm xmlns:a="http://schemas.openxmlformats.org/drawingml/2006/main">
            <a:off x="8813243" y="112855"/>
            <a:ext cx="2207182" cy="1015496"/>
          </a:xfrm>
          <a:prstGeom xmlns:a="http://schemas.openxmlformats.org/drawingml/2006/main" prst="roundRect">
            <a:avLst/>
          </a:prstGeom>
          <a:solidFill xmlns:a="http://schemas.openxmlformats.org/drawingml/2006/main">
            <a:schemeClr val="tx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defPPr>
              <a:defRPr lang="es-ES"/>
            </a:defPPr>
            <a:lvl1pPr marL="0" algn="l" defTabSz="913960" rtl="0" eaLnBrk="1" latinLnBrk="0" hangingPunct="1">
              <a:defRPr sz="1800" kern="1200">
                <a:solidFill>
                  <a:schemeClr val="lt1"/>
                </a:solidFill>
                <a:latin typeface="+mn-lt"/>
                <a:ea typeface="+mn-ea"/>
                <a:cs typeface="+mn-cs"/>
              </a:defRPr>
            </a:lvl1pPr>
            <a:lvl2pPr marL="456980" algn="l" defTabSz="913960" rtl="0" eaLnBrk="1" latinLnBrk="0" hangingPunct="1">
              <a:defRPr sz="1800" kern="1200">
                <a:solidFill>
                  <a:schemeClr val="lt1"/>
                </a:solidFill>
                <a:latin typeface="+mn-lt"/>
                <a:ea typeface="+mn-ea"/>
                <a:cs typeface="+mn-cs"/>
              </a:defRPr>
            </a:lvl2pPr>
            <a:lvl3pPr marL="913960" algn="l" defTabSz="913960" rtl="0" eaLnBrk="1" latinLnBrk="0" hangingPunct="1">
              <a:defRPr sz="1800" kern="1200">
                <a:solidFill>
                  <a:schemeClr val="lt1"/>
                </a:solidFill>
                <a:latin typeface="+mn-lt"/>
                <a:ea typeface="+mn-ea"/>
                <a:cs typeface="+mn-cs"/>
              </a:defRPr>
            </a:lvl3pPr>
            <a:lvl4pPr marL="1370941" algn="l" defTabSz="913960" rtl="0" eaLnBrk="1" latinLnBrk="0" hangingPunct="1">
              <a:defRPr sz="1800" kern="1200">
                <a:solidFill>
                  <a:schemeClr val="lt1"/>
                </a:solidFill>
                <a:latin typeface="+mn-lt"/>
                <a:ea typeface="+mn-ea"/>
                <a:cs typeface="+mn-cs"/>
              </a:defRPr>
            </a:lvl4pPr>
            <a:lvl5pPr marL="1827921" algn="l" defTabSz="913960" rtl="0" eaLnBrk="1" latinLnBrk="0" hangingPunct="1">
              <a:defRPr sz="1800" kern="1200">
                <a:solidFill>
                  <a:schemeClr val="lt1"/>
                </a:solidFill>
                <a:latin typeface="+mn-lt"/>
                <a:ea typeface="+mn-ea"/>
                <a:cs typeface="+mn-cs"/>
              </a:defRPr>
            </a:lvl5pPr>
            <a:lvl6pPr marL="2284902" algn="l" defTabSz="913960" rtl="0" eaLnBrk="1" latinLnBrk="0" hangingPunct="1">
              <a:defRPr sz="1800" kern="1200">
                <a:solidFill>
                  <a:schemeClr val="lt1"/>
                </a:solidFill>
                <a:latin typeface="+mn-lt"/>
                <a:ea typeface="+mn-ea"/>
                <a:cs typeface="+mn-cs"/>
              </a:defRPr>
            </a:lvl6pPr>
            <a:lvl7pPr marL="2741882" algn="l" defTabSz="913960" rtl="0" eaLnBrk="1" latinLnBrk="0" hangingPunct="1">
              <a:defRPr sz="1800" kern="1200">
                <a:solidFill>
                  <a:schemeClr val="lt1"/>
                </a:solidFill>
                <a:latin typeface="+mn-lt"/>
                <a:ea typeface="+mn-ea"/>
                <a:cs typeface="+mn-cs"/>
              </a:defRPr>
            </a:lvl7pPr>
            <a:lvl8pPr marL="3198862" algn="l" defTabSz="913960" rtl="0" eaLnBrk="1" latinLnBrk="0" hangingPunct="1">
              <a:defRPr sz="1800" kern="1200">
                <a:solidFill>
                  <a:schemeClr val="lt1"/>
                </a:solidFill>
                <a:latin typeface="+mn-lt"/>
                <a:ea typeface="+mn-ea"/>
                <a:cs typeface="+mn-cs"/>
              </a:defRPr>
            </a:lvl8pPr>
            <a:lvl9pPr marL="3655841" algn="l" defTabSz="913960" rtl="0" eaLnBrk="1" latinLnBrk="0" hangingPunct="1">
              <a:defRPr sz="1800" kern="1200">
                <a:solidFill>
                  <a:schemeClr val="lt1"/>
                </a:solidFill>
                <a:latin typeface="+mn-lt"/>
                <a:ea typeface="+mn-ea"/>
                <a:cs typeface="+mn-cs"/>
              </a:defRPr>
            </a:lvl9pPr>
          </a:lstStyle>
          <a:p xmlns:a="http://schemas.openxmlformats.org/drawingml/2006/main">
            <a:pPr algn="l"/>
            <a:r>
              <a:rPr lang="es-ES" sz="1100" b="1" dirty="0">
                <a:latin typeface="Riojana Book" panose="00000400000000000000" pitchFamily="2" charset="0"/>
              </a:rPr>
              <a:t>Educación</a:t>
            </a:r>
            <a:r>
              <a:rPr lang="es-ES" sz="1100" b="1" baseline="0" dirty="0">
                <a:latin typeface="Riojana Book" panose="00000400000000000000" pitchFamily="2" charset="0"/>
              </a:rPr>
              <a:t> y cultura: </a:t>
            </a:r>
            <a:endParaRPr lang="es-ES" sz="1100" b="1" baseline="0" dirty="0" smtClean="0">
              <a:latin typeface="Riojana Book" panose="00000400000000000000" pitchFamily="2" charset="0"/>
            </a:endParaRPr>
          </a:p>
          <a:p xmlns:a="http://schemas.openxmlformats.org/drawingml/2006/main">
            <a:pPr algn="l"/>
            <a:r>
              <a:rPr lang="es-ES" sz="1100" baseline="0" dirty="0" smtClean="0">
                <a:latin typeface="Riojana Book" panose="00000400000000000000" pitchFamily="2" charset="0"/>
              </a:rPr>
              <a:t>- Personal </a:t>
            </a:r>
            <a:r>
              <a:rPr lang="es-ES" sz="1100" baseline="0" dirty="0">
                <a:latin typeface="Riojana Book" panose="00000400000000000000" pitchFamily="2" charset="0"/>
              </a:rPr>
              <a:t>y procesos selectivos</a:t>
            </a:r>
          </a:p>
          <a:p xmlns:a="http://schemas.openxmlformats.org/drawingml/2006/main">
            <a:pPr algn="l"/>
            <a:r>
              <a:rPr lang="es-ES" sz="1100" baseline="0" dirty="0" smtClean="0">
                <a:latin typeface="Riojana Book" panose="00000400000000000000" pitchFamily="2" charset="0"/>
              </a:rPr>
              <a:t>- Centros </a:t>
            </a:r>
            <a:r>
              <a:rPr lang="es-ES" sz="1100" baseline="0" dirty="0">
                <a:latin typeface="Riojana Book" panose="00000400000000000000" pitchFamily="2" charset="0"/>
              </a:rPr>
              <a:t>educativos</a:t>
            </a:r>
            <a:endParaRPr lang="es-ES" sz="1100" dirty="0">
              <a:latin typeface="Riojana Book" panose="00000400000000000000" pitchFamily="2" charset="0"/>
            </a:endParaRPr>
          </a:p>
        </cdr:txBody>
      </cdr:sp>
      <cdr:sp macro="" textlink="">
        <cdr:nvSpPr>
          <cdr:cNvPr id="3" name="Rectángulo redondeado 2"/>
          <cdr:cNvSpPr/>
        </cdr:nvSpPr>
        <cdr:spPr>
          <a:xfrm xmlns:a="http://schemas.openxmlformats.org/drawingml/2006/main">
            <a:off x="8678062" y="4354396"/>
            <a:ext cx="2342363" cy="1513004"/>
          </a:xfrm>
          <a:prstGeom xmlns:a="http://schemas.openxmlformats.org/drawingml/2006/main" prst="roundRect">
            <a:avLst/>
          </a:prstGeom>
          <a:solidFill xmlns:a="http://schemas.openxmlformats.org/drawingml/2006/main">
            <a:schemeClr val="tx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defPPr>
              <a:defRPr lang="es-ES"/>
            </a:defPPr>
            <a:lvl1pPr marL="0" algn="l" defTabSz="913960" rtl="0" eaLnBrk="1" latinLnBrk="0" hangingPunct="1">
              <a:defRPr sz="1800" kern="1200">
                <a:solidFill>
                  <a:schemeClr val="lt1"/>
                </a:solidFill>
                <a:latin typeface="+mn-lt"/>
                <a:ea typeface="+mn-ea"/>
                <a:cs typeface="+mn-cs"/>
              </a:defRPr>
            </a:lvl1pPr>
            <a:lvl2pPr marL="456980" algn="l" defTabSz="913960" rtl="0" eaLnBrk="1" latinLnBrk="0" hangingPunct="1">
              <a:defRPr sz="1800" kern="1200">
                <a:solidFill>
                  <a:schemeClr val="lt1"/>
                </a:solidFill>
                <a:latin typeface="+mn-lt"/>
                <a:ea typeface="+mn-ea"/>
                <a:cs typeface="+mn-cs"/>
              </a:defRPr>
            </a:lvl2pPr>
            <a:lvl3pPr marL="913960" algn="l" defTabSz="913960" rtl="0" eaLnBrk="1" latinLnBrk="0" hangingPunct="1">
              <a:defRPr sz="1800" kern="1200">
                <a:solidFill>
                  <a:schemeClr val="lt1"/>
                </a:solidFill>
                <a:latin typeface="+mn-lt"/>
                <a:ea typeface="+mn-ea"/>
                <a:cs typeface="+mn-cs"/>
              </a:defRPr>
            </a:lvl3pPr>
            <a:lvl4pPr marL="1370941" algn="l" defTabSz="913960" rtl="0" eaLnBrk="1" latinLnBrk="0" hangingPunct="1">
              <a:defRPr sz="1800" kern="1200">
                <a:solidFill>
                  <a:schemeClr val="lt1"/>
                </a:solidFill>
                <a:latin typeface="+mn-lt"/>
                <a:ea typeface="+mn-ea"/>
                <a:cs typeface="+mn-cs"/>
              </a:defRPr>
            </a:lvl4pPr>
            <a:lvl5pPr marL="1827921" algn="l" defTabSz="913960" rtl="0" eaLnBrk="1" latinLnBrk="0" hangingPunct="1">
              <a:defRPr sz="1800" kern="1200">
                <a:solidFill>
                  <a:schemeClr val="lt1"/>
                </a:solidFill>
                <a:latin typeface="+mn-lt"/>
                <a:ea typeface="+mn-ea"/>
                <a:cs typeface="+mn-cs"/>
              </a:defRPr>
            </a:lvl5pPr>
            <a:lvl6pPr marL="2284902" algn="l" defTabSz="913960" rtl="0" eaLnBrk="1" latinLnBrk="0" hangingPunct="1">
              <a:defRPr sz="1800" kern="1200">
                <a:solidFill>
                  <a:schemeClr val="lt1"/>
                </a:solidFill>
                <a:latin typeface="+mn-lt"/>
                <a:ea typeface="+mn-ea"/>
                <a:cs typeface="+mn-cs"/>
              </a:defRPr>
            </a:lvl6pPr>
            <a:lvl7pPr marL="2741882" algn="l" defTabSz="913960" rtl="0" eaLnBrk="1" latinLnBrk="0" hangingPunct="1">
              <a:defRPr sz="1800" kern="1200">
                <a:solidFill>
                  <a:schemeClr val="lt1"/>
                </a:solidFill>
                <a:latin typeface="+mn-lt"/>
                <a:ea typeface="+mn-ea"/>
                <a:cs typeface="+mn-cs"/>
              </a:defRPr>
            </a:lvl7pPr>
            <a:lvl8pPr marL="3198862" algn="l" defTabSz="913960" rtl="0" eaLnBrk="1" latinLnBrk="0" hangingPunct="1">
              <a:defRPr sz="1800" kern="1200">
                <a:solidFill>
                  <a:schemeClr val="lt1"/>
                </a:solidFill>
                <a:latin typeface="+mn-lt"/>
                <a:ea typeface="+mn-ea"/>
                <a:cs typeface="+mn-cs"/>
              </a:defRPr>
            </a:lvl8pPr>
            <a:lvl9pPr marL="3655841" algn="l" defTabSz="913960" rtl="0" eaLnBrk="1" latinLnBrk="0" hangingPunct="1">
              <a:defRPr sz="1800" kern="1200">
                <a:solidFill>
                  <a:schemeClr val="lt1"/>
                </a:solidFill>
                <a:latin typeface="+mn-lt"/>
                <a:ea typeface="+mn-ea"/>
                <a:cs typeface="+mn-cs"/>
              </a:defRPr>
            </a:lvl9pPr>
          </a:lstStyle>
          <a:p xmlns:a="http://schemas.openxmlformats.org/drawingml/2006/main">
            <a:pPr algn="l"/>
            <a:r>
              <a:rPr lang="es-ES" sz="1100" b="1" dirty="0">
                <a:latin typeface="Riojana Book" panose="00000400000000000000" pitchFamily="2" charset="0"/>
              </a:rPr>
              <a:t>Salud:</a:t>
            </a:r>
          </a:p>
          <a:p xmlns:a="http://schemas.openxmlformats.org/drawingml/2006/main">
            <a:pPr algn="l"/>
            <a:r>
              <a:rPr lang="es-ES" sz="1100" dirty="0" smtClean="0">
                <a:latin typeface="Riojana Book" panose="00000400000000000000" pitchFamily="2" charset="0"/>
              </a:rPr>
              <a:t>- Costes</a:t>
            </a:r>
            <a:endParaRPr lang="es-ES" sz="1100" dirty="0">
              <a:latin typeface="Riojana Book" panose="00000400000000000000" pitchFamily="2" charset="0"/>
            </a:endParaRPr>
          </a:p>
          <a:p xmlns:a="http://schemas.openxmlformats.org/drawingml/2006/main">
            <a:pPr algn="l"/>
            <a:r>
              <a:rPr lang="es-ES" sz="1100" dirty="0" smtClean="0">
                <a:latin typeface="Riojana Book" panose="00000400000000000000" pitchFamily="2" charset="0"/>
              </a:rPr>
              <a:t>- Farmacias</a:t>
            </a:r>
            <a:r>
              <a:rPr lang="es-ES" sz="1100" baseline="0" dirty="0" smtClean="0">
                <a:latin typeface="Riojana Book" panose="00000400000000000000" pitchFamily="2" charset="0"/>
              </a:rPr>
              <a:t> </a:t>
            </a:r>
            <a:r>
              <a:rPr lang="es-ES" sz="1100" baseline="0" dirty="0">
                <a:latin typeface="Riojana Book" panose="00000400000000000000" pitchFamily="2" charset="0"/>
              </a:rPr>
              <a:t>y productos farmacéuticos</a:t>
            </a:r>
          </a:p>
          <a:p xmlns:a="http://schemas.openxmlformats.org/drawingml/2006/main">
            <a:pPr algn="l"/>
            <a:r>
              <a:rPr lang="es-ES" sz="1100" baseline="0" dirty="0" smtClean="0">
                <a:latin typeface="Riojana Book" panose="00000400000000000000" pitchFamily="2" charset="0"/>
              </a:rPr>
              <a:t>- Tratamientos</a:t>
            </a:r>
            <a:endParaRPr lang="es-ES" sz="1100" baseline="0" dirty="0">
              <a:latin typeface="Riojana Book" panose="00000400000000000000" pitchFamily="2" charset="0"/>
            </a:endParaRPr>
          </a:p>
          <a:p xmlns:a="http://schemas.openxmlformats.org/drawingml/2006/main">
            <a:pPr algn="l"/>
            <a:r>
              <a:rPr lang="es-ES" sz="1100" baseline="0" dirty="0" smtClean="0">
                <a:latin typeface="Riojana Book" panose="00000400000000000000" pitchFamily="2" charset="0"/>
              </a:rPr>
              <a:t>- Profesionales</a:t>
            </a:r>
            <a:endParaRPr lang="es-ES" sz="1100" baseline="0" dirty="0">
              <a:latin typeface="Riojana Book" panose="00000400000000000000" pitchFamily="2" charset="0"/>
            </a:endParaRPr>
          </a:p>
          <a:p xmlns:a="http://schemas.openxmlformats.org/drawingml/2006/main">
            <a:pPr algn="l"/>
            <a:r>
              <a:rPr lang="es-ES" sz="1100" baseline="0" dirty="0" smtClean="0">
                <a:latin typeface="Riojana Book" panose="00000400000000000000" pitchFamily="2" charset="0"/>
              </a:rPr>
              <a:t>- Consumo</a:t>
            </a:r>
            <a:endParaRPr lang="es-ES" sz="1100" dirty="0">
              <a:latin typeface="Riojana Book" panose="00000400000000000000" pitchFamily="2" charset="0"/>
            </a:endParaRPr>
          </a:p>
        </cdr:txBody>
      </cdr:sp>
      <cdr:sp macro="" textlink="">
        <cdr:nvSpPr>
          <cdr:cNvPr id="4" name="Rectángulo redondeado 3"/>
          <cdr:cNvSpPr/>
        </cdr:nvSpPr>
        <cdr:spPr>
          <a:xfrm xmlns:a="http://schemas.openxmlformats.org/drawingml/2006/main">
            <a:off x="9061713" y="2703857"/>
            <a:ext cx="1872986" cy="1304314"/>
          </a:xfrm>
          <a:prstGeom xmlns:a="http://schemas.openxmlformats.org/drawingml/2006/main" prst="roundRect">
            <a:avLst/>
          </a:prstGeom>
          <a:solidFill xmlns:a="http://schemas.openxmlformats.org/drawingml/2006/main">
            <a:schemeClr val="tx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defPPr>
              <a:defRPr lang="es-ES"/>
            </a:defPPr>
            <a:lvl1pPr marL="0" algn="l" defTabSz="913960" rtl="0" eaLnBrk="1" latinLnBrk="0" hangingPunct="1">
              <a:defRPr sz="1800" kern="1200">
                <a:solidFill>
                  <a:schemeClr val="lt1"/>
                </a:solidFill>
                <a:latin typeface="+mn-lt"/>
                <a:ea typeface="+mn-ea"/>
                <a:cs typeface="+mn-cs"/>
              </a:defRPr>
            </a:lvl1pPr>
            <a:lvl2pPr marL="456980" algn="l" defTabSz="913960" rtl="0" eaLnBrk="1" latinLnBrk="0" hangingPunct="1">
              <a:defRPr sz="1800" kern="1200">
                <a:solidFill>
                  <a:schemeClr val="lt1"/>
                </a:solidFill>
                <a:latin typeface="+mn-lt"/>
                <a:ea typeface="+mn-ea"/>
                <a:cs typeface="+mn-cs"/>
              </a:defRPr>
            </a:lvl2pPr>
            <a:lvl3pPr marL="913960" algn="l" defTabSz="913960" rtl="0" eaLnBrk="1" latinLnBrk="0" hangingPunct="1">
              <a:defRPr sz="1800" kern="1200">
                <a:solidFill>
                  <a:schemeClr val="lt1"/>
                </a:solidFill>
                <a:latin typeface="+mn-lt"/>
                <a:ea typeface="+mn-ea"/>
                <a:cs typeface="+mn-cs"/>
              </a:defRPr>
            </a:lvl3pPr>
            <a:lvl4pPr marL="1370941" algn="l" defTabSz="913960" rtl="0" eaLnBrk="1" latinLnBrk="0" hangingPunct="1">
              <a:defRPr sz="1800" kern="1200">
                <a:solidFill>
                  <a:schemeClr val="lt1"/>
                </a:solidFill>
                <a:latin typeface="+mn-lt"/>
                <a:ea typeface="+mn-ea"/>
                <a:cs typeface="+mn-cs"/>
              </a:defRPr>
            </a:lvl4pPr>
            <a:lvl5pPr marL="1827921" algn="l" defTabSz="913960" rtl="0" eaLnBrk="1" latinLnBrk="0" hangingPunct="1">
              <a:defRPr sz="1800" kern="1200">
                <a:solidFill>
                  <a:schemeClr val="lt1"/>
                </a:solidFill>
                <a:latin typeface="+mn-lt"/>
                <a:ea typeface="+mn-ea"/>
                <a:cs typeface="+mn-cs"/>
              </a:defRPr>
            </a:lvl5pPr>
            <a:lvl6pPr marL="2284902" algn="l" defTabSz="913960" rtl="0" eaLnBrk="1" latinLnBrk="0" hangingPunct="1">
              <a:defRPr sz="1800" kern="1200">
                <a:solidFill>
                  <a:schemeClr val="lt1"/>
                </a:solidFill>
                <a:latin typeface="+mn-lt"/>
                <a:ea typeface="+mn-ea"/>
                <a:cs typeface="+mn-cs"/>
              </a:defRPr>
            </a:lvl6pPr>
            <a:lvl7pPr marL="2741882" algn="l" defTabSz="913960" rtl="0" eaLnBrk="1" latinLnBrk="0" hangingPunct="1">
              <a:defRPr sz="1800" kern="1200">
                <a:solidFill>
                  <a:schemeClr val="lt1"/>
                </a:solidFill>
                <a:latin typeface="+mn-lt"/>
                <a:ea typeface="+mn-ea"/>
                <a:cs typeface="+mn-cs"/>
              </a:defRPr>
            </a:lvl7pPr>
            <a:lvl8pPr marL="3198862" algn="l" defTabSz="913960" rtl="0" eaLnBrk="1" latinLnBrk="0" hangingPunct="1">
              <a:defRPr sz="1800" kern="1200">
                <a:solidFill>
                  <a:schemeClr val="lt1"/>
                </a:solidFill>
                <a:latin typeface="+mn-lt"/>
                <a:ea typeface="+mn-ea"/>
                <a:cs typeface="+mn-cs"/>
              </a:defRPr>
            </a:lvl8pPr>
            <a:lvl9pPr marL="3655841" algn="l" defTabSz="913960" rtl="0" eaLnBrk="1" latinLnBrk="0" hangingPunct="1">
              <a:defRPr sz="1800" kern="1200">
                <a:solidFill>
                  <a:schemeClr val="lt1"/>
                </a:solidFill>
                <a:latin typeface="+mn-lt"/>
                <a:ea typeface="+mn-ea"/>
                <a:cs typeface="+mn-cs"/>
              </a:defRPr>
            </a:lvl9pPr>
          </a:lstStyle>
          <a:p xmlns:a="http://schemas.openxmlformats.org/drawingml/2006/main">
            <a:pPr algn="l"/>
            <a:r>
              <a:rPr lang="es-ES" sz="1100" b="1" dirty="0">
                <a:latin typeface="Riojana Book" panose="00000400000000000000" pitchFamily="2" charset="0"/>
              </a:rPr>
              <a:t>Medio</a:t>
            </a:r>
            <a:r>
              <a:rPr lang="es-ES" sz="1100" b="1" baseline="0" dirty="0">
                <a:latin typeface="Riojana Book" panose="00000400000000000000" pitchFamily="2" charset="0"/>
              </a:rPr>
              <a:t> ambiente y sostenibilidad: </a:t>
            </a:r>
            <a:endParaRPr lang="es-ES" sz="1100" b="1" baseline="0" dirty="0" smtClean="0">
              <a:latin typeface="Riojana Book" panose="00000400000000000000" pitchFamily="2" charset="0"/>
            </a:endParaRPr>
          </a:p>
          <a:p xmlns:a="http://schemas.openxmlformats.org/drawingml/2006/main">
            <a:pPr algn="l"/>
            <a:r>
              <a:rPr lang="es-ES" sz="1100" baseline="0" dirty="0" smtClean="0">
                <a:latin typeface="Riojana Book" panose="00000400000000000000" pitchFamily="2" charset="0"/>
              </a:rPr>
              <a:t>- Animales</a:t>
            </a:r>
            <a:endParaRPr lang="es-ES" sz="1100" baseline="0" dirty="0">
              <a:latin typeface="Riojana Book" panose="00000400000000000000" pitchFamily="2" charset="0"/>
            </a:endParaRPr>
          </a:p>
          <a:p xmlns:a="http://schemas.openxmlformats.org/drawingml/2006/main">
            <a:pPr algn="l"/>
            <a:r>
              <a:rPr lang="es-ES" sz="1100" baseline="0" dirty="0" smtClean="0">
                <a:latin typeface="Riojana Book" panose="00000400000000000000" pitchFamily="2" charset="0"/>
              </a:rPr>
              <a:t>- Incendios</a:t>
            </a:r>
            <a:endParaRPr lang="es-ES" sz="1100" baseline="0" dirty="0">
              <a:latin typeface="Riojana Book" panose="00000400000000000000" pitchFamily="2" charset="0"/>
            </a:endParaRPr>
          </a:p>
          <a:p xmlns:a="http://schemas.openxmlformats.org/drawingml/2006/main">
            <a:pPr algn="l"/>
            <a:r>
              <a:rPr lang="es-ES" sz="1100" baseline="0" dirty="0" smtClean="0">
                <a:latin typeface="Riojana Book" panose="00000400000000000000" pitchFamily="2" charset="0"/>
              </a:rPr>
              <a:t>- Explotaciones</a:t>
            </a:r>
            <a:endParaRPr lang="es-ES" sz="1100" dirty="0">
              <a:latin typeface="Riojana Book" panose="00000400000000000000" pitchFamily="2" charset="0"/>
            </a:endParaRPr>
          </a:p>
        </cdr:txBody>
      </cdr:sp>
      <cdr:cxnSp macro="">
        <cdr:nvCxnSpPr>
          <cdr:cNvPr id="6" name="Conector recto 5"/>
          <cdr:cNvCxnSpPr/>
        </cdr:nvCxnSpPr>
        <cdr:spPr>
          <a:xfrm xmlns:a="http://schemas.openxmlformats.org/drawingml/2006/main">
            <a:off x="7279223" y="494786"/>
            <a:ext cx="1668028"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cxnSp macro="">
        <cdr:nvCxnSpPr>
          <cdr:cNvPr id="7" name="Conector recto 6"/>
          <cdr:cNvCxnSpPr/>
        </cdr:nvCxnSpPr>
        <cdr:spPr>
          <a:xfrm xmlns:a="http://schemas.openxmlformats.org/drawingml/2006/main">
            <a:off x="8368863" y="1458209"/>
            <a:ext cx="1381125"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cxnSp macro="">
        <cdr:nvCxnSpPr>
          <cdr:cNvPr id="8" name="Conector recto 7"/>
          <cdr:cNvCxnSpPr>
            <a:stCxn xmlns:a="http://schemas.openxmlformats.org/drawingml/2006/main" id="13" idx="3"/>
          </cdr:cNvCxnSpPr>
        </cdr:nvCxnSpPr>
        <cdr:spPr>
          <a:xfrm xmlns:a="http://schemas.openxmlformats.org/drawingml/2006/main" flipV="1">
            <a:off x="2797993" y="4948699"/>
            <a:ext cx="609289" cy="2671"/>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cxnSp macro="">
        <cdr:nvCxnSpPr>
          <cdr:cNvPr id="9" name="Conector recto 8"/>
          <cdr:cNvCxnSpPr/>
        </cdr:nvCxnSpPr>
        <cdr:spPr>
          <a:xfrm xmlns:a="http://schemas.openxmlformats.org/drawingml/2006/main" flipV="1">
            <a:off x="7923983" y="5010150"/>
            <a:ext cx="1045018" cy="1"/>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cxnSp macro="">
        <cdr:nvCxnSpPr>
          <cdr:cNvPr id="10" name="Conector recto 9"/>
          <cdr:cNvCxnSpPr/>
        </cdr:nvCxnSpPr>
        <cdr:spPr>
          <a:xfrm xmlns:a="http://schemas.openxmlformats.org/drawingml/2006/main" flipV="1">
            <a:off x="8803370" y="3206456"/>
            <a:ext cx="895584" cy="1967"/>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sp macro="" textlink="">
        <cdr:nvSpPr>
          <cdr:cNvPr id="11" name="Rectángulo redondeado 10"/>
          <cdr:cNvSpPr/>
        </cdr:nvSpPr>
        <cdr:spPr>
          <a:xfrm xmlns:a="http://schemas.openxmlformats.org/drawingml/2006/main">
            <a:off x="746307" y="133839"/>
            <a:ext cx="2261295" cy="1015496"/>
          </a:xfrm>
          <a:prstGeom xmlns:a="http://schemas.openxmlformats.org/drawingml/2006/main" prst="roundRect">
            <a:avLst/>
          </a:prstGeom>
          <a:solidFill xmlns:a="http://schemas.openxmlformats.org/drawingml/2006/main">
            <a:schemeClr val="tx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defPPr>
              <a:defRPr lang="es-ES"/>
            </a:defPPr>
            <a:lvl1pPr marL="0" algn="l" defTabSz="913960" rtl="0" eaLnBrk="1" latinLnBrk="0" hangingPunct="1">
              <a:defRPr sz="1800" kern="1200">
                <a:solidFill>
                  <a:schemeClr val="lt1"/>
                </a:solidFill>
                <a:latin typeface="+mn-lt"/>
                <a:ea typeface="+mn-ea"/>
                <a:cs typeface="+mn-cs"/>
              </a:defRPr>
            </a:lvl1pPr>
            <a:lvl2pPr marL="456980" algn="l" defTabSz="913960" rtl="0" eaLnBrk="1" latinLnBrk="0" hangingPunct="1">
              <a:defRPr sz="1800" kern="1200">
                <a:solidFill>
                  <a:schemeClr val="lt1"/>
                </a:solidFill>
                <a:latin typeface="+mn-lt"/>
                <a:ea typeface="+mn-ea"/>
                <a:cs typeface="+mn-cs"/>
              </a:defRPr>
            </a:lvl2pPr>
            <a:lvl3pPr marL="913960" algn="l" defTabSz="913960" rtl="0" eaLnBrk="1" latinLnBrk="0" hangingPunct="1">
              <a:defRPr sz="1800" kern="1200">
                <a:solidFill>
                  <a:schemeClr val="lt1"/>
                </a:solidFill>
                <a:latin typeface="+mn-lt"/>
                <a:ea typeface="+mn-ea"/>
                <a:cs typeface="+mn-cs"/>
              </a:defRPr>
            </a:lvl3pPr>
            <a:lvl4pPr marL="1370941" algn="l" defTabSz="913960" rtl="0" eaLnBrk="1" latinLnBrk="0" hangingPunct="1">
              <a:defRPr sz="1800" kern="1200">
                <a:solidFill>
                  <a:schemeClr val="lt1"/>
                </a:solidFill>
                <a:latin typeface="+mn-lt"/>
                <a:ea typeface="+mn-ea"/>
                <a:cs typeface="+mn-cs"/>
              </a:defRPr>
            </a:lvl4pPr>
            <a:lvl5pPr marL="1827921" algn="l" defTabSz="913960" rtl="0" eaLnBrk="1" latinLnBrk="0" hangingPunct="1">
              <a:defRPr sz="1800" kern="1200">
                <a:solidFill>
                  <a:schemeClr val="lt1"/>
                </a:solidFill>
                <a:latin typeface="+mn-lt"/>
                <a:ea typeface="+mn-ea"/>
                <a:cs typeface="+mn-cs"/>
              </a:defRPr>
            </a:lvl5pPr>
            <a:lvl6pPr marL="2284902" algn="l" defTabSz="913960" rtl="0" eaLnBrk="1" latinLnBrk="0" hangingPunct="1">
              <a:defRPr sz="1800" kern="1200">
                <a:solidFill>
                  <a:schemeClr val="lt1"/>
                </a:solidFill>
                <a:latin typeface="+mn-lt"/>
                <a:ea typeface="+mn-ea"/>
                <a:cs typeface="+mn-cs"/>
              </a:defRPr>
            </a:lvl6pPr>
            <a:lvl7pPr marL="2741882" algn="l" defTabSz="913960" rtl="0" eaLnBrk="1" latinLnBrk="0" hangingPunct="1">
              <a:defRPr sz="1800" kern="1200">
                <a:solidFill>
                  <a:schemeClr val="lt1"/>
                </a:solidFill>
                <a:latin typeface="+mn-lt"/>
                <a:ea typeface="+mn-ea"/>
                <a:cs typeface="+mn-cs"/>
              </a:defRPr>
            </a:lvl7pPr>
            <a:lvl8pPr marL="3198862" algn="l" defTabSz="913960" rtl="0" eaLnBrk="1" latinLnBrk="0" hangingPunct="1">
              <a:defRPr sz="1800" kern="1200">
                <a:solidFill>
                  <a:schemeClr val="lt1"/>
                </a:solidFill>
                <a:latin typeface="+mn-lt"/>
                <a:ea typeface="+mn-ea"/>
                <a:cs typeface="+mn-cs"/>
              </a:defRPr>
            </a:lvl8pPr>
            <a:lvl9pPr marL="3655841" algn="l" defTabSz="913960" rtl="0" eaLnBrk="1" latinLnBrk="0" hangingPunct="1">
              <a:defRPr sz="1800" kern="1200">
                <a:solidFill>
                  <a:schemeClr val="lt1"/>
                </a:solidFill>
                <a:latin typeface="+mn-lt"/>
                <a:ea typeface="+mn-ea"/>
                <a:cs typeface="+mn-cs"/>
              </a:defRPr>
            </a:lvl9pPr>
          </a:lstStyle>
          <a:p xmlns:a="http://schemas.openxmlformats.org/drawingml/2006/main">
            <a:pPr algn="l"/>
            <a:r>
              <a:rPr lang="es-ES" sz="1100" b="1" dirty="0">
                <a:latin typeface="Riojana Book" panose="00000400000000000000" pitchFamily="2" charset="0"/>
              </a:rPr>
              <a:t>Otros:</a:t>
            </a:r>
          </a:p>
          <a:p xmlns:a="http://schemas.openxmlformats.org/drawingml/2006/main">
            <a:pPr algn="l"/>
            <a:r>
              <a:rPr lang="es-ES" sz="1100" dirty="0" smtClean="0">
                <a:latin typeface="Riojana Book" panose="00000400000000000000" pitchFamily="2" charset="0"/>
              </a:rPr>
              <a:t>- Planes</a:t>
            </a:r>
            <a:r>
              <a:rPr lang="es-ES" sz="1100" baseline="0" dirty="0" smtClean="0">
                <a:latin typeface="Riojana Book" panose="00000400000000000000" pitchFamily="2" charset="0"/>
              </a:rPr>
              <a:t> </a:t>
            </a:r>
            <a:r>
              <a:rPr lang="es-ES" sz="1100" baseline="0" dirty="0">
                <a:latin typeface="Riojana Book" panose="00000400000000000000" pitchFamily="2" charset="0"/>
              </a:rPr>
              <a:t>y programas</a:t>
            </a:r>
          </a:p>
          <a:p xmlns:a="http://schemas.openxmlformats.org/drawingml/2006/main">
            <a:pPr algn="l"/>
            <a:r>
              <a:rPr lang="es-ES" sz="1100" baseline="0" dirty="0" smtClean="0">
                <a:latin typeface="Riojana Book" panose="00000400000000000000" pitchFamily="2" charset="0"/>
              </a:rPr>
              <a:t>- Publicidad </a:t>
            </a:r>
            <a:r>
              <a:rPr lang="es-ES" sz="1100" baseline="0" dirty="0">
                <a:latin typeface="Riojana Book" panose="00000400000000000000" pitchFamily="2" charset="0"/>
              </a:rPr>
              <a:t>institucional</a:t>
            </a:r>
          </a:p>
          <a:p xmlns:a="http://schemas.openxmlformats.org/drawingml/2006/main">
            <a:pPr algn="l"/>
            <a:r>
              <a:rPr lang="es-ES" sz="1100" baseline="0" dirty="0" smtClean="0">
                <a:latin typeface="Riojana Book" panose="00000400000000000000" pitchFamily="2" charset="0"/>
              </a:rPr>
              <a:t>- Subvenciones</a:t>
            </a:r>
            <a:endParaRPr lang="es-ES" sz="1100" dirty="0">
              <a:latin typeface="Riojana Book" panose="00000400000000000000" pitchFamily="2" charset="0"/>
            </a:endParaRPr>
          </a:p>
        </cdr:txBody>
      </cdr:sp>
      <cdr:sp macro="" textlink="">
        <cdr:nvSpPr>
          <cdr:cNvPr id="12" name="Rectángulo redondeado 11"/>
          <cdr:cNvSpPr/>
        </cdr:nvSpPr>
        <cdr:spPr>
          <a:xfrm xmlns:a="http://schemas.openxmlformats.org/drawingml/2006/main">
            <a:off x="185899" y="2280976"/>
            <a:ext cx="2144409" cy="803900"/>
          </a:xfrm>
          <a:prstGeom xmlns:a="http://schemas.openxmlformats.org/drawingml/2006/main" prst="roundRect">
            <a:avLst/>
          </a:prstGeom>
          <a:solidFill xmlns:a="http://schemas.openxmlformats.org/drawingml/2006/main">
            <a:schemeClr val="tx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defPPr>
              <a:defRPr lang="es-ES"/>
            </a:defPPr>
            <a:lvl1pPr marL="0" algn="l" defTabSz="913960" rtl="0" eaLnBrk="1" latinLnBrk="0" hangingPunct="1">
              <a:defRPr sz="1800" kern="1200">
                <a:solidFill>
                  <a:schemeClr val="lt1"/>
                </a:solidFill>
                <a:latin typeface="+mn-lt"/>
                <a:ea typeface="+mn-ea"/>
                <a:cs typeface="+mn-cs"/>
              </a:defRPr>
            </a:lvl1pPr>
            <a:lvl2pPr marL="456980" algn="l" defTabSz="913960" rtl="0" eaLnBrk="1" latinLnBrk="0" hangingPunct="1">
              <a:defRPr sz="1800" kern="1200">
                <a:solidFill>
                  <a:schemeClr val="lt1"/>
                </a:solidFill>
                <a:latin typeface="+mn-lt"/>
                <a:ea typeface="+mn-ea"/>
                <a:cs typeface="+mn-cs"/>
              </a:defRPr>
            </a:lvl2pPr>
            <a:lvl3pPr marL="913960" algn="l" defTabSz="913960" rtl="0" eaLnBrk="1" latinLnBrk="0" hangingPunct="1">
              <a:defRPr sz="1800" kern="1200">
                <a:solidFill>
                  <a:schemeClr val="lt1"/>
                </a:solidFill>
                <a:latin typeface="+mn-lt"/>
                <a:ea typeface="+mn-ea"/>
                <a:cs typeface="+mn-cs"/>
              </a:defRPr>
            </a:lvl3pPr>
            <a:lvl4pPr marL="1370941" algn="l" defTabSz="913960" rtl="0" eaLnBrk="1" latinLnBrk="0" hangingPunct="1">
              <a:defRPr sz="1800" kern="1200">
                <a:solidFill>
                  <a:schemeClr val="lt1"/>
                </a:solidFill>
                <a:latin typeface="+mn-lt"/>
                <a:ea typeface="+mn-ea"/>
                <a:cs typeface="+mn-cs"/>
              </a:defRPr>
            </a:lvl4pPr>
            <a:lvl5pPr marL="1827921" algn="l" defTabSz="913960" rtl="0" eaLnBrk="1" latinLnBrk="0" hangingPunct="1">
              <a:defRPr sz="1800" kern="1200">
                <a:solidFill>
                  <a:schemeClr val="lt1"/>
                </a:solidFill>
                <a:latin typeface="+mn-lt"/>
                <a:ea typeface="+mn-ea"/>
                <a:cs typeface="+mn-cs"/>
              </a:defRPr>
            </a:lvl5pPr>
            <a:lvl6pPr marL="2284902" algn="l" defTabSz="913960" rtl="0" eaLnBrk="1" latinLnBrk="0" hangingPunct="1">
              <a:defRPr sz="1800" kern="1200">
                <a:solidFill>
                  <a:schemeClr val="lt1"/>
                </a:solidFill>
                <a:latin typeface="+mn-lt"/>
                <a:ea typeface="+mn-ea"/>
                <a:cs typeface="+mn-cs"/>
              </a:defRPr>
            </a:lvl6pPr>
            <a:lvl7pPr marL="2741882" algn="l" defTabSz="913960" rtl="0" eaLnBrk="1" latinLnBrk="0" hangingPunct="1">
              <a:defRPr sz="1800" kern="1200">
                <a:solidFill>
                  <a:schemeClr val="lt1"/>
                </a:solidFill>
                <a:latin typeface="+mn-lt"/>
                <a:ea typeface="+mn-ea"/>
                <a:cs typeface="+mn-cs"/>
              </a:defRPr>
            </a:lvl7pPr>
            <a:lvl8pPr marL="3198862" algn="l" defTabSz="913960" rtl="0" eaLnBrk="1" latinLnBrk="0" hangingPunct="1">
              <a:defRPr sz="1800" kern="1200">
                <a:solidFill>
                  <a:schemeClr val="lt1"/>
                </a:solidFill>
                <a:latin typeface="+mn-lt"/>
                <a:ea typeface="+mn-ea"/>
                <a:cs typeface="+mn-cs"/>
              </a:defRPr>
            </a:lvl8pPr>
            <a:lvl9pPr marL="3655841" algn="l" defTabSz="913960" rtl="0" eaLnBrk="1" latinLnBrk="0" hangingPunct="1">
              <a:defRPr sz="1800" kern="1200">
                <a:solidFill>
                  <a:schemeClr val="lt1"/>
                </a:solidFill>
                <a:latin typeface="+mn-lt"/>
                <a:ea typeface="+mn-ea"/>
                <a:cs typeface="+mn-cs"/>
              </a:defRPr>
            </a:lvl9pPr>
          </a:lstStyle>
          <a:p xmlns:a="http://schemas.openxmlformats.org/drawingml/2006/main">
            <a:pPr algn="l"/>
            <a:r>
              <a:rPr lang="es-ES" sz="1100" b="1" dirty="0">
                <a:latin typeface="Riojana Book" panose="00000400000000000000" pitchFamily="2" charset="0"/>
              </a:rPr>
              <a:t>Sector público:</a:t>
            </a:r>
          </a:p>
          <a:p xmlns:a="http://schemas.openxmlformats.org/drawingml/2006/main">
            <a:pPr algn="l"/>
            <a:r>
              <a:rPr lang="es-ES" sz="1100" dirty="0" smtClean="0">
                <a:latin typeface="Riojana Book" panose="00000400000000000000" pitchFamily="2" charset="0"/>
              </a:rPr>
              <a:t>- Personal</a:t>
            </a:r>
            <a:endParaRPr lang="es-ES" sz="1100" dirty="0">
              <a:latin typeface="Riojana Book" panose="00000400000000000000" pitchFamily="2" charset="0"/>
            </a:endParaRPr>
          </a:p>
          <a:p xmlns:a="http://schemas.openxmlformats.org/drawingml/2006/main">
            <a:pPr algn="l"/>
            <a:r>
              <a:rPr lang="es-ES" sz="1100" dirty="0" smtClean="0">
                <a:latin typeface="Riojana Book" panose="00000400000000000000" pitchFamily="2" charset="0"/>
              </a:rPr>
              <a:t>- Contratación</a:t>
            </a:r>
            <a:r>
              <a:rPr lang="es-ES" sz="1100" dirty="0">
                <a:latin typeface="Riojana Book" panose="00000400000000000000" pitchFamily="2" charset="0"/>
              </a:rPr>
              <a:t>, ayudas</a:t>
            </a:r>
          </a:p>
        </cdr:txBody>
      </cdr:sp>
      <cdr:sp macro="" textlink="">
        <cdr:nvSpPr>
          <cdr:cNvPr id="13" name="Rectángulo redondeado 12"/>
          <cdr:cNvSpPr/>
        </cdr:nvSpPr>
        <cdr:spPr>
          <a:xfrm xmlns:a="http://schemas.openxmlformats.org/drawingml/2006/main">
            <a:off x="473734" y="4534172"/>
            <a:ext cx="2324259" cy="834394"/>
          </a:xfrm>
          <a:prstGeom xmlns:a="http://schemas.openxmlformats.org/drawingml/2006/main" prst="roundRect">
            <a:avLst>
              <a:gd name="adj" fmla="val 25792"/>
            </a:avLst>
          </a:prstGeom>
          <a:solidFill xmlns:a="http://schemas.openxmlformats.org/drawingml/2006/main">
            <a:schemeClr val="tx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defPPr>
              <a:defRPr lang="es-ES"/>
            </a:defPPr>
            <a:lvl1pPr marL="0" algn="l" defTabSz="913960" rtl="0" eaLnBrk="1" latinLnBrk="0" hangingPunct="1">
              <a:defRPr sz="1800" kern="1200">
                <a:solidFill>
                  <a:schemeClr val="lt1"/>
                </a:solidFill>
                <a:latin typeface="+mn-lt"/>
                <a:ea typeface="+mn-ea"/>
                <a:cs typeface="+mn-cs"/>
              </a:defRPr>
            </a:lvl1pPr>
            <a:lvl2pPr marL="456980" algn="l" defTabSz="913960" rtl="0" eaLnBrk="1" latinLnBrk="0" hangingPunct="1">
              <a:defRPr sz="1800" kern="1200">
                <a:solidFill>
                  <a:schemeClr val="lt1"/>
                </a:solidFill>
                <a:latin typeface="+mn-lt"/>
                <a:ea typeface="+mn-ea"/>
                <a:cs typeface="+mn-cs"/>
              </a:defRPr>
            </a:lvl2pPr>
            <a:lvl3pPr marL="913960" algn="l" defTabSz="913960" rtl="0" eaLnBrk="1" latinLnBrk="0" hangingPunct="1">
              <a:defRPr sz="1800" kern="1200">
                <a:solidFill>
                  <a:schemeClr val="lt1"/>
                </a:solidFill>
                <a:latin typeface="+mn-lt"/>
                <a:ea typeface="+mn-ea"/>
                <a:cs typeface="+mn-cs"/>
              </a:defRPr>
            </a:lvl3pPr>
            <a:lvl4pPr marL="1370941" algn="l" defTabSz="913960" rtl="0" eaLnBrk="1" latinLnBrk="0" hangingPunct="1">
              <a:defRPr sz="1800" kern="1200">
                <a:solidFill>
                  <a:schemeClr val="lt1"/>
                </a:solidFill>
                <a:latin typeface="+mn-lt"/>
                <a:ea typeface="+mn-ea"/>
                <a:cs typeface="+mn-cs"/>
              </a:defRPr>
            </a:lvl4pPr>
            <a:lvl5pPr marL="1827921" algn="l" defTabSz="913960" rtl="0" eaLnBrk="1" latinLnBrk="0" hangingPunct="1">
              <a:defRPr sz="1800" kern="1200">
                <a:solidFill>
                  <a:schemeClr val="lt1"/>
                </a:solidFill>
                <a:latin typeface="+mn-lt"/>
                <a:ea typeface="+mn-ea"/>
                <a:cs typeface="+mn-cs"/>
              </a:defRPr>
            </a:lvl5pPr>
            <a:lvl6pPr marL="2284902" algn="l" defTabSz="913960" rtl="0" eaLnBrk="1" latinLnBrk="0" hangingPunct="1">
              <a:defRPr sz="1800" kern="1200">
                <a:solidFill>
                  <a:schemeClr val="lt1"/>
                </a:solidFill>
                <a:latin typeface="+mn-lt"/>
                <a:ea typeface="+mn-ea"/>
                <a:cs typeface="+mn-cs"/>
              </a:defRPr>
            </a:lvl6pPr>
            <a:lvl7pPr marL="2741882" algn="l" defTabSz="913960" rtl="0" eaLnBrk="1" latinLnBrk="0" hangingPunct="1">
              <a:defRPr sz="1800" kern="1200">
                <a:solidFill>
                  <a:schemeClr val="lt1"/>
                </a:solidFill>
                <a:latin typeface="+mn-lt"/>
                <a:ea typeface="+mn-ea"/>
                <a:cs typeface="+mn-cs"/>
              </a:defRPr>
            </a:lvl7pPr>
            <a:lvl8pPr marL="3198862" algn="l" defTabSz="913960" rtl="0" eaLnBrk="1" latinLnBrk="0" hangingPunct="1">
              <a:defRPr sz="1800" kern="1200">
                <a:solidFill>
                  <a:schemeClr val="lt1"/>
                </a:solidFill>
                <a:latin typeface="+mn-lt"/>
                <a:ea typeface="+mn-ea"/>
                <a:cs typeface="+mn-cs"/>
              </a:defRPr>
            </a:lvl8pPr>
            <a:lvl9pPr marL="3655841" algn="l" defTabSz="913960" rtl="0" eaLnBrk="1" latinLnBrk="0" hangingPunct="1">
              <a:defRPr sz="1800" kern="1200">
                <a:solidFill>
                  <a:schemeClr val="lt1"/>
                </a:solidFill>
                <a:latin typeface="+mn-lt"/>
                <a:ea typeface="+mn-ea"/>
                <a:cs typeface="+mn-cs"/>
              </a:defRPr>
            </a:lvl9pPr>
          </a:lstStyle>
          <a:p xmlns:a="http://schemas.openxmlformats.org/drawingml/2006/main">
            <a:pPr algn="l"/>
            <a:r>
              <a:rPr lang="es-ES" sz="1100" b="1" dirty="0">
                <a:latin typeface="Riojana Book" panose="00000400000000000000" pitchFamily="2" charset="0"/>
              </a:rPr>
              <a:t>Servicios sociales:</a:t>
            </a:r>
          </a:p>
          <a:p xmlns:a="http://schemas.openxmlformats.org/drawingml/2006/main">
            <a:pPr algn="l"/>
            <a:r>
              <a:rPr lang="es-ES" sz="1100" dirty="0" smtClean="0">
                <a:latin typeface="Riojana Book" panose="00000400000000000000" pitchFamily="2" charset="0"/>
              </a:rPr>
              <a:t>- Ayudas</a:t>
            </a:r>
            <a:endParaRPr lang="es-ES" sz="1100" dirty="0">
              <a:latin typeface="Riojana Book" panose="00000400000000000000" pitchFamily="2" charset="0"/>
            </a:endParaRPr>
          </a:p>
          <a:p xmlns:a="http://schemas.openxmlformats.org/drawingml/2006/main">
            <a:pPr algn="l"/>
            <a:r>
              <a:rPr lang="es-ES" sz="1100" dirty="0" smtClean="0">
                <a:latin typeface="Riojana Book" panose="00000400000000000000" pitchFamily="2" charset="0"/>
              </a:rPr>
              <a:t>- Residencias </a:t>
            </a:r>
            <a:r>
              <a:rPr lang="es-ES" sz="1100" dirty="0">
                <a:latin typeface="Riojana Book" panose="00000400000000000000" pitchFamily="2" charset="0"/>
              </a:rPr>
              <a:t>y</a:t>
            </a:r>
            <a:r>
              <a:rPr lang="es-ES" sz="1100" baseline="0" dirty="0">
                <a:latin typeface="Riojana Book" panose="00000400000000000000" pitchFamily="2" charset="0"/>
              </a:rPr>
              <a:t> centros</a:t>
            </a:r>
            <a:endParaRPr lang="es-ES" sz="1100" dirty="0">
              <a:latin typeface="Riojana Book" panose="00000400000000000000" pitchFamily="2" charset="0"/>
            </a:endParaRPr>
          </a:p>
        </cdr:txBody>
      </cdr:sp>
      <cdr:cxnSp macro="">
        <cdr:nvCxnSpPr>
          <cdr:cNvPr id="14" name="Conector recto 13"/>
          <cdr:cNvCxnSpPr/>
        </cdr:nvCxnSpPr>
        <cdr:spPr>
          <a:xfrm xmlns:a="http://schemas.openxmlformats.org/drawingml/2006/main">
            <a:off x="2777725" y="519899"/>
            <a:ext cx="1274936" cy="16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cxnSp macro="">
        <cdr:nvCxnSpPr>
          <cdr:cNvPr id="15" name="Conector recto 14"/>
          <cdr:cNvCxnSpPr/>
        </cdr:nvCxnSpPr>
        <cdr:spPr>
          <a:xfrm xmlns:a="http://schemas.openxmlformats.org/drawingml/2006/main" flipV="1">
            <a:off x="2282907" y="2676157"/>
            <a:ext cx="321306" cy="513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FF7E7E-EEAD-489A-A6E3-F523A9993DB0}" type="datetimeFigureOut">
              <a:rPr lang="es-ES" smtClean="0"/>
              <a:t>08/02/2024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8950BB-3FF7-406F-A5E2-8F4F4F118B6C}" type="slidenum">
              <a:rPr lang="es-ES" smtClean="0"/>
              <a:t>‹Nº›</a:t>
            </a:fld>
            <a:endParaRPr lang="es-ES"/>
          </a:p>
        </p:txBody>
      </p:sp>
    </p:spTree>
    <p:extLst>
      <p:ext uri="{BB962C8B-B14F-4D97-AF65-F5344CB8AC3E}">
        <p14:creationId xmlns:p14="http://schemas.microsoft.com/office/powerpoint/2010/main" val="3707289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0A9326-462E-4069-B94E-45AFAACFB169}"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010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0A9326-462E-4069-B94E-45AFAACFB169}"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0340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E025A989-6989-4108-8136-FE41CA32B10B}" type="datetime1">
              <a:rPr lang="es-ES" smtClean="0"/>
              <a:t>08/02/2024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791D71A-D7E1-4C80-B8F2-51298E478140}" type="slidenum">
              <a:rPr lang="es-ES" smtClean="0"/>
              <a:t>‹Nº›</a:t>
            </a:fld>
            <a:endParaRPr lang="es-ES"/>
          </a:p>
        </p:txBody>
      </p:sp>
    </p:spTree>
    <p:extLst>
      <p:ext uri="{BB962C8B-B14F-4D97-AF65-F5344CB8AC3E}">
        <p14:creationId xmlns:p14="http://schemas.microsoft.com/office/powerpoint/2010/main" val="3876912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9FD3963E-FD63-4111-B5A8-5720E165BA46}" type="datetime1">
              <a:rPr lang="es-ES" smtClean="0"/>
              <a:t>08/02/2024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791D71A-D7E1-4C80-B8F2-51298E478140}" type="slidenum">
              <a:rPr lang="es-ES" smtClean="0"/>
              <a:t>‹Nº›</a:t>
            </a:fld>
            <a:endParaRPr lang="es-ES"/>
          </a:p>
        </p:txBody>
      </p:sp>
    </p:spTree>
    <p:extLst>
      <p:ext uri="{BB962C8B-B14F-4D97-AF65-F5344CB8AC3E}">
        <p14:creationId xmlns:p14="http://schemas.microsoft.com/office/powerpoint/2010/main" val="1816742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5AFEA653-3B1E-4E66-B4B6-B874D3C522EA}" type="datetime1">
              <a:rPr lang="es-ES" smtClean="0"/>
              <a:t>08/02/2024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791D71A-D7E1-4C80-B8F2-51298E478140}" type="slidenum">
              <a:rPr lang="es-ES" smtClean="0"/>
              <a:t>‹Nº›</a:t>
            </a:fld>
            <a:endParaRPr lang="es-ES"/>
          </a:p>
        </p:txBody>
      </p:sp>
    </p:spTree>
    <p:extLst>
      <p:ext uri="{BB962C8B-B14F-4D97-AF65-F5344CB8AC3E}">
        <p14:creationId xmlns:p14="http://schemas.microsoft.com/office/powerpoint/2010/main" val="2337900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75F8EA-E892-AE44-ADFE-3A59AC5D47E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90284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524C47-1106-A04A-848D-F2445046D65D}"/>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09757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ACDD0B-D142-0F4D-82CB-12C90BBF21F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91142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446B4F-9C5F-9646-93B3-C499F0B2E94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06300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3F2132-8422-A94C-83AB-BE7A106B65A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60895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8D8027-85ED-084E-A3CE-7D81DD92F7F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1009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64DC71-A54F-1946-985C-E6464A6E7B4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374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1CC03D1-5B93-4C5E-BD9F-B8E3634EFF3E}" type="datetime1">
              <a:rPr lang="es-ES" smtClean="0"/>
              <a:t>08/02/2024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791D71A-D7E1-4C80-B8F2-51298E478140}" type="slidenum">
              <a:rPr lang="es-ES" smtClean="0"/>
              <a:t>‹Nº›</a:t>
            </a:fld>
            <a:endParaRPr lang="es-ES"/>
          </a:p>
        </p:txBody>
      </p:sp>
    </p:spTree>
    <p:extLst>
      <p:ext uri="{BB962C8B-B14F-4D97-AF65-F5344CB8AC3E}">
        <p14:creationId xmlns:p14="http://schemas.microsoft.com/office/powerpoint/2010/main" val="3148774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1CC03D1-5B93-4C5E-BD9F-B8E3634EFF3E}" type="datetime1">
              <a:rPr lang="es-ES" smtClean="0"/>
              <a:t>08/02/2024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791D71A-D7E1-4C80-B8F2-51298E478140}" type="slidenum">
              <a:rPr lang="es-ES" smtClean="0"/>
              <a:t>‹Nº›</a:t>
            </a:fld>
            <a:endParaRPr lang="es-ES"/>
          </a:p>
        </p:txBody>
      </p:sp>
    </p:spTree>
    <p:extLst>
      <p:ext uri="{BB962C8B-B14F-4D97-AF65-F5344CB8AC3E}">
        <p14:creationId xmlns:p14="http://schemas.microsoft.com/office/powerpoint/2010/main" val="462784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53936395-B3AB-4EB3-BC98-41E2F578AE90}" type="datetime1">
              <a:rPr lang="es-ES" smtClean="0"/>
              <a:t>08/02/2024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791D71A-D7E1-4C80-B8F2-51298E478140}" type="slidenum">
              <a:rPr lang="es-ES" smtClean="0"/>
              <a:t>‹Nº›</a:t>
            </a:fld>
            <a:endParaRPr lang="es-ES"/>
          </a:p>
        </p:txBody>
      </p:sp>
    </p:spTree>
    <p:extLst>
      <p:ext uri="{BB962C8B-B14F-4D97-AF65-F5344CB8AC3E}">
        <p14:creationId xmlns:p14="http://schemas.microsoft.com/office/powerpoint/2010/main" val="244348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1671B43F-1F41-42C8-8285-DD2182937498}" type="datetime1">
              <a:rPr lang="es-ES" smtClean="0"/>
              <a:t>08/02/2024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791D71A-D7E1-4C80-B8F2-51298E478140}" type="slidenum">
              <a:rPr lang="es-ES" smtClean="0"/>
              <a:t>‹Nº›</a:t>
            </a:fld>
            <a:endParaRPr lang="es-ES"/>
          </a:p>
        </p:txBody>
      </p:sp>
    </p:spTree>
    <p:extLst>
      <p:ext uri="{BB962C8B-B14F-4D97-AF65-F5344CB8AC3E}">
        <p14:creationId xmlns:p14="http://schemas.microsoft.com/office/powerpoint/2010/main" val="2886158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7EE0D152-632D-4BD0-9AB4-4693F7DF207D}" type="datetime1">
              <a:rPr lang="es-ES" smtClean="0"/>
              <a:t>08/02/2024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B791D71A-D7E1-4C80-B8F2-51298E478140}" type="slidenum">
              <a:rPr lang="es-ES" smtClean="0"/>
              <a:t>‹Nº›</a:t>
            </a:fld>
            <a:endParaRPr lang="es-ES"/>
          </a:p>
        </p:txBody>
      </p:sp>
    </p:spTree>
    <p:extLst>
      <p:ext uri="{BB962C8B-B14F-4D97-AF65-F5344CB8AC3E}">
        <p14:creationId xmlns:p14="http://schemas.microsoft.com/office/powerpoint/2010/main" val="2220067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97BC9AC9-ADE2-48E3-A412-0E41E0FE6E95}" type="datetime1">
              <a:rPr lang="es-ES" smtClean="0"/>
              <a:t>08/02/2024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B791D71A-D7E1-4C80-B8F2-51298E478140}" type="slidenum">
              <a:rPr lang="es-ES" smtClean="0"/>
              <a:t>‹Nº›</a:t>
            </a:fld>
            <a:endParaRPr lang="es-ES"/>
          </a:p>
        </p:txBody>
      </p:sp>
    </p:spTree>
    <p:extLst>
      <p:ext uri="{BB962C8B-B14F-4D97-AF65-F5344CB8AC3E}">
        <p14:creationId xmlns:p14="http://schemas.microsoft.com/office/powerpoint/2010/main" val="282472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023B074-07EF-4395-9691-F193A806C346}" type="datetime1">
              <a:rPr lang="es-ES" smtClean="0"/>
              <a:t>08/02/2024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B791D71A-D7E1-4C80-B8F2-51298E478140}" type="slidenum">
              <a:rPr lang="es-ES" smtClean="0"/>
              <a:t>‹Nº›</a:t>
            </a:fld>
            <a:endParaRPr lang="es-ES"/>
          </a:p>
        </p:txBody>
      </p:sp>
    </p:spTree>
    <p:extLst>
      <p:ext uri="{BB962C8B-B14F-4D97-AF65-F5344CB8AC3E}">
        <p14:creationId xmlns:p14="http://schemas.microsoft.com/office/powerpoint/2010/main" val="45247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2C2B26CD-2E1F-4832-B6A1-87D59F67DBD0}" type="datetime1">
              <a:rPr lang="es-ES" smtClean="0"/>
              <a:t>08/02/2024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791D71A-D7E1-4C80-B8F2-51298E478140}" type="slidenum">
              <a:rPr lang="es-ES" smtClean="0"/>
              <a:t>‹Nº›</a:t>
            </a:fld>
            <a:endParaRPr lang="es-ES"/>
          </a:p>
        </p:txBody>
      </p:sp>
    </p:spTree>
    <p:extLst>
      <p:ext uri="{BB962C8B-B14F-4D97-AF65-F5344CB8AC3E}">
        <p14:creationId xmlns:p14="http://schemas.microsoft.com/office/powerpoint/2010/main" val="1347464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0758E879-2133-43E4-9828-45DA133C1A04}" type="datetime1">
              <a:rPr lang="es-ES" smtClean="0"/>
              <a:t>08/02/2024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791D71A-D7E1-4C80-B8F2-51298E478140}" type="slidenum">
              <a:rPr lang="es-ES" smtClean="0"/>
              <a:t>‹Nº›</a:t>
            </a:fld>
            <a:endParaRPr lang="es-ES"/>
          </a:p>
        </p:txBody>
      </p:sp>
    </p:spTree>
    <p:extLst>
      <p:ext uri="{BB962C8B-B14F-4D97-AF65-F5344CB8AC3E}">
        <p14:creationId xmlns:p14="http://schemas.microsoft.com/office/powerpoint/2010/main" val="2508421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7ED85-E07C-41BF-A8AB-4B473D187E21}" type="datetime1">
              <a:rPr lang="es-ES" smtClean="0"/>
              <a:t>08/02/2024</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1D71A-D7E1-4C80-B8F2-51298E478140}" type="slidenum">
              <a:rPr lang="es-ES" smtClean="0"/>
              <a:t>‹Nº›</a:t>
            </a:fld>
            <a:endParaRPr lang="es-ES"/>
          </a:p>
        </p:txBody>
      </p:sp>
    </p:spTree>
    <p:extLst>
      <p:ext uri="{BB962C8B-B14F-4D97-AF65-F5344CB8AC3E}">
        <p14:creationId xmlns:p14="http://schemas.microsoft.com/office/powerpoint/2010/main" val="4176874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B7723F-6F34-6740-AC9F-3853BBF3F4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R"/>
          </a:p>
        </p:txBody>
      </p:sp>
      <p:sp>
        <p:nvSpPr>
          <p:cNvPr id="3" name="Text Placeholder 2">
            <a:extLst>
              <a:ext uri="{FF2B5EF4-FFF2-40B4-BE49-F238E27FC236}">
                <a16:creationId xmlns:a16="http://schemas.microsoft.com/office/drawing/2014/main" id="{F478B328-F086-2642-8230-8164B9070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R"/>
          </a:p>
        </p:txBody>
      </p:sp>
      <p:sp>
        <p:nvSpPr>
          <p:cNvPr id="4" name="Date Placeholder 3">
            <a:extLst>
              <a:ext uri="{FF2B5EF4-FFF2-40B4-BE49-F238E27FC236}">
                <a16:creationId xmlns:a16="http://schemas.microsoft.com/office/drawing/2014/main" id="{AF379F92-FAD0-1B46-92FE-9468898931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62386-07F4-D241-B03B-D5A04DFE736E}" type="datetimeFigureOut">
              <a:rPr lang="en-AR" smtClean="0"/>
              <a:t>02/08/2024</a:t>
            </a:fld>
            <a:endParaRPr lang="en-AR"/>
          </a:p>
        </p:txBody>
      </p:sp>
      <p:sp>
        <p:nvSpPr>
          <p:cNvPr id="5" name="Footer Placeholder 4">
            <a:extLst>
              <a:ext uri="{FF2B5EF4-FFF2-40B4-BE49-F238E27FC236}">
                <a16:creationId xmlns:a16="http://schemas.microsoft.com/office/drawing/2014/main" id="{80FB6F14-8DE5-534B-A6A4-D43CAB0AFC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R"/>
          </a:p>
        </p:txBody>
      </p:sp>
      <p:sp>
        <p:nvSpPr>
          <p:cNvPr id="6" name="Slide Number Placeholder 5">
            <a:extLst>
              <a:ext uri="{FF2B5EF4-FFF2-40B4-BE49-F238E27FC236}">
                <a16:creationId xmlns:a16="http://schemas.microsoft.com/office/drawing/2014/main" id="{F8A4845A-9104-AA45-BF30-9AF91FEFB8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ED7918-1718-0B42-BDFB-A45EEA95AA5F}" type="slidenum">
              <a:rPr lang="en-AR" smtClean="0"/>
              <a:t>‹Nº›</a:t>
            </a:fld>
            <a:endParaRPr lang="en-AR"/>
          </a:p>
        </p:txBody>
      </p:sp>
    </p:spTree>
    <p:extLst>
      <p:ext uri="{BB962C8B-B14F-4D97-AF65-F5344CB8AC3E}">
        <p14:creationId xmlns:p14="http://schemas.microsoft.com/office/powerpoint/2010/main" val="703705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hyperlink" Target="https://web.larioja.org/normativa?n=dyn-na02030" TargetMode="External"/><Relationship Id="rId2" Type="http://schemas.openxmlformats.org/officeDocument/2006/relationships/hyperlink" Target="https://www.boe.es/buscar/act.php?id=BOE-A-2013-12887" TargetMode="Externa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19.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74BC1E"/>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C5DF720-5866-D839-C16E-972AAE8AE83F}"/>
              </a:ext>
            </a:extLst>
          </p:cNvPr>
          <p:cNvPicPr>
            <a:picLocks noChangeAspect="1"/>
          </p:cNvPicPr>
          <p:nvPr/>
        </p:nvPicPr>
        <p:blipFill>
          <a:blip r:embed="rId3"/>
          <a:stretch>
            <a:fillRect/>
          </a:stretch>
        </p:blipFill>
        <p:spPr>
          <a:xfrm>
            <a:off x="9066997" y="5334283"/>
            <a:ext cx="1723723" cy="435553"/>
          </a:xfrm>
          <a:prstGeom prst="rect">
            <a:avLst/>
          </a:prstGeom>
        </p:spPr>
      </p:pic>
      <p:sp>
        <p:nvSpPr>
          <p:cNvPr id="6" name="TextBox 3">
            <a:extLst>
              <a:ext uri="{FF2B5EF4-FFF2-40B4-BE49-F238E27FC236}">
                <a16:creationId xmlns:a16="http://schemas.microsoft.com/office/drawing/2014/main" id="{3BF49F5E-8B52-45C5-B8C1-935CDA5BD9E2}"/>
              </a:ext>
            </a:extLst>
          </p:cNvPr>
          <p:cNvSpPr txBox="1"/>
          <p:nvPr/>
        </p:nvSpPr>
        <p:spPr>
          <a:xfrm>
            <a:off x="1439649" y="2496474"/>
            <a:ext cx="9752608" cy="1421928"/>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s-ES" sz="3200" b="0" i="0" u="none" strike="noStrike" kern="1200" cap="none" spc="-42" normalizeH="0" baseline="0" noProof="0" dirty="0">
                <a:ln>
                  <a:noFill/>
                </a:ln>
                <a:solidFill>
                  <a:prstClr val="white"/>
                </a:solidFill>
                <a:effectLst/>
                <a:uLnTx/>
                <a:uFillTx/>
                <a:latin typeface="Riojana SemiBold" panose="00000700000000000000" pitchFamily="2" charset="0"/>
                <a:ea typeface="Segoe UI Black" panose="020B0A02040204020203" pitchFamily="34" charset="0"/>
                <a:cs typeface="Arial" panose="020B0604020202020204" pitchFamily="34" charset="0"/>
              </a:rPr>
              <a:t>Memoria sobre el ejercicio del Derecho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s-ES" sz="3200" b="0" i="0" u="none" strike="noStrike" kern="1200" cap="none" spc="-42" normalizeH="0" baseline="0" noProof="0" dirty="0">
                <a:ln>
                  <a:noFill/>
                </a:ln>
                <a:solidFill>
                  <a:prstClr val="white"/>
                </a:solidFill>
                <a:effectLst/>
                <a:uLnTx/>
                <a:uFillTx/>
                <a:latin typeface="Riojana SemiBold" panose="00000700000000000000" pitchFamily="2" charset="0"/>
                <a:ea typeface="Segoe UI Black" panose="020B0A02040204020203" pitchFamily="34" charset="0"/>
                <a:cs typeface="Arial" panose="020B0604020202020204" pitchFamily="34" charset="0"/>
              </a:rPr>
              <a:t>de Acceso a la Información Pública en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s-ES" sz="3200" b="0" i="0" u="none" strike="noStrike" kern="1200" cap="none" spc="-42" normalizeH="0" baseline="0" noProof="0" dirty="0">
                <a:ln>
                  <a:noFill/>
                </a:ln>
                <a:solidFill>
                  <a:prstClr val="white"/>
                </a:solidFill>
                <a:effectLst/>
                <a:uLnTx/>
                <a:uFillTx/>
                <a:latin typeface="Riojana SemiBold" panose="00000700000000000000" pitchFamily="2" charset="0"/>
                <a:ea typeface="Segoe UI Black" panose="020B0A02040204020203" pitchFamily="34" charset="0"/>
                <a:cs typeface="Arial" panose="020B0604020202020204" pitchFamily="34" charset="0"/>
              </a:rPr>
              <a:t>el Gobierno de La Rioja en el año 2023</a:t>
            </a:r>
            <a:endParaRPr kumimoji="0" lang="en-AR" sz="3200" b="1" i="0" u="none" strike="noStrike" kern="1200" cap="none" spc="0" normalizeH="0" baseline="0" noProof="0" dirty="0">
              <a:ln>
                <a:noFill/>
              </a:ln>
              <a:solidFill>
                <a:prstClr val="white"/>
              </a:solidFill>
              <a:effectLst/>
              <a:uLnTx/>
              <a:uFillTx/>
              <a:latin typeface="Riojana SemiBold" panose="00000700000000000000" pitchFamily="2" charset="0"/>
              <a:ea typeface="+mn-ea"/>
              <a:cs typeface="+mn-cs"/>
            </a:endParaRPr>
          </a:p>
        </p:txBody>
      </p:sp>
    </p:spTree>
    <p:extLst>
      <p:ext uri="{BB962C8B-B14F-4D97-AF65-F5344CB8AC3E}">
        <p14:creationId xmlns:p14="http://schemas.microsoft.com/office/powerpoint/2010/main" val="3590377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093FD269-C47B-4BD1-9928-87420B9CE858}"/>
              </a:ext>
            </a:extLst>
          </p:cNvPr>
          <p:cNvSpPr/>
          <p:nvPr/>
        </p:nvSpPr>
        <p:spPr>
          <a:xfrm>
            <a:off x="498266" y="780654"/>
            <a:ext cx="11059988" cy="5679529"/>
          </a:xfrm>
          <a:prstGeom prst="roundRect">
            <a:avLst/>
          </a:prstGeom>
          <a:solidFill>
            <a:srgbClr val="7DB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b="1" dirty="0">
                <a:latin typeface="Riojana" panose="00000500000000000000" pitchFamily="2" charset="0"/>
              </a:rPr>
              <a:t>Para obtener información </a:t>
            </a:r>
            <a:r>
              <a:rPr lang="es-ES" sz="2000" b="1" dirty="0" smtClean="0">
                <a:latin typeface="Riojana" panose="00000500000000000000" pitchFamily="2" charset="0"/>
              </a:rPr>
              <a:t>pública</a:t>
            </a:r>
            <a:r>
              <a:rPr lang="es-ES" sz="2000" b="1" dirty="0">
                <a:latin typeface="Riojana" panose="00000500000000000000" pitchFamily="2" charset="0"/>
              </a:rPr>
              <a:t>, tiene dos vías</a:t>
            </a:r>
            <a:r>
              <a:rPr lang="es-ES" sz="2000" b="1" dirty="0" smtClean="0">
                <a:latin typeface="Riojana" panose="00000500000000000000" pitchFamily="2" charset="0"/>
              </a:rPr>
              <a:t>:</a:t>
            </a:r>
          </a:p>
          <a:p>
            <a:endParaRPr lang="es-ES" sz="2000" dirty="0">
              <a:latin typeface="Riojana Book" panose="00000400000000000000" pitchFamily="2" charset="0"/>
            </a:endParaRPr>
          </a:p>
          <a:p>
            <a:r>
              <a:rPr lang="es-ES" sz="2000" b="1" dirty="0">
                <a:latin typeface="Riojana" panose="00000500000000000000" pitchFamily="2" charset="0"/>
              </a:rPr>
              <a:t>Ejercer el derecho de acceso</a:t>
            </a:r>
            <a:endParaRPr lang="es-ES" sz="2000" dirty="0">
              <a:latin typeface="Riojana" panose="00000500000000000000" pitchFamily="2" charset="0"/>
            </a:endParaRPr>
          </a:p>
          <a:p>
            <a:r>
              <a:rPr lang="es-ES" sz="2000" dirty="0">
                <a:latin typeface="Riojana Book" panose="00000400000000000000" pitchFamily="2" charset="0"/>
              </a:rPr>
              <a:t>Iniciar el procedimiento administrativo regulado en los artículos 12 a 24 en la </a:t>
            </a:r>
            <a:r>
              <a:rPr lang="es-ES" sz="2000" dirty="0">
                <a:solidFill>
                  <a:schemeClr val="tx1"/>
                </a:solidFill>
                <a:latin typeface="Riojana Book" panose="00000400000000000000" pitchFamily="2" charset="0"/>
                <a:hlinkClick r:id="rId2"/>
              </a:rPr>
              <a:t>Ley 19/2013 de 9 de diciembre de transparencia, acceso a la información pública y buen gobierno</a:t>
            </a:r>
            <a:r>
              <a:rPr lang="es-ES" sz="2000" dirty="0">
                <a:latin typeface="Riojana Book" panose="00000400000000000000" pitchFamily="2" charset="0"/>
              </a:rPr>
              <a:t> así como en La Rioja en los artículos 11 a 16 de la </a:t>
            </a:r>
            <a:r>
              <a:rPr lang="es-ES" sz="2000" dirty="0">
                <a:latin typeface="Riojana Book" panose="00000400000000000000" pitchFamily="2" charset="0"/>
                <a:hlinkClick r:id="rId3"/>
              </a:rPr>
              <a:t>Ley 3/2014, de 11 de septiembre de transparencia y buen gobierno de La Rioja</a:t>
            </a:r>
            <a:r>
              <a:rPr lang="es-ES" sz="2000" dirty="0" smtClean="0">
                <a:latin typeface="Riojana Book" panose="00000400000000000000" pitchFamily="2" charset="0"/>
                <a:hlinkClick r:id="rId3"/>
              </a:rPr>
              <a:t>.</a:t>
            </a:r>
            <a:r>
              <a:rPr lang="es-ES" sz="2000" dirty="0" smtClean="0">
                <a:latin typeface="Riojana Book" panose="00000400000000000000" pitchFamily="2" charset="0"/>
              </a:rPr>
              <a:t>  </a:t>
            </a:r>
          </a:p>
          <a:p>
            <a:r>
              <a:rPr lang="es-ES" sz="2000" dirty="0" smtClean="0">
                <a:latin typeface="Riojana Book" panose="00000400000000000000" pitchFamily="2" charset="0"/>
              </a:rPr>
              <a:t>Para ello, visite el </a:t>
            </a:r>
            <a:r>
              <a:rPr lang="es-ES" sz="2000" dirty="0">
                <a:latin typeface="Riojana Book" panose="00000400000000000000" pitchFamily="2" charset="0"/>
              </a:rPr>
              <a:t>siguiente enlace: </a:t>
            </a:r>
            <a:endParaRPr lang="es-ES" sz="2000" dirty="0" smtClean="0">
              <a:latin typeface="Riojana Book" panose="00000400000000000000" pitchFamily="2" charset="0"/>
            </a:endParaRPr>
          </a:p>
          <a:p>
            <a:r>
              <a:rPr lang="es-ES" sz="2000" dirty="0" smtClean="0">
                <a:latin typeface="Riojana Book" panose="00000400000000000000" pitchFamily="2" charset="0"/>
              </a:rPr>
              <a:t>https</a:t>
            </a:r>
            <a:r>
              <a:rPr lang="es-ES" sz="2000" dirty="0">
                <a:latin typeface="Riojana Book" panose="00000400000000000000" pitchFamily="2" charset="0"/>
              </a:rPr>
              <a:t>://www.larioja.org/oficina-electronica/es?web=000&amp;proc=22967</a:t>
            </a:r>
          </a:p>
          <a:p>
            <a:endParaRPr lang="es-ES" dirty="0">
              <a:latin typeface="Riojana" panose="00000500000000000000" pitchFamily="2" charset="0"/>
            </a:endParaRPr>
          </a:p>
          <a:p>
            <a:r>
              <a:rPr lang="es-ES" sz="2000" b="1" dirty="0">
                <a:latin typeface="Riojana" panose="00000500000000000000" pitchFamily="2" charset="0"/>
              </a:rPr>
              <a:t>Acudir al Servicio de atención al ciudadano</a:t>
            </a:r>
            <a:endParaRPr lang="es-ES" sz="2000" dirty="0">
              <a:latin typeface="Riojana" panose="00000500000000000000" pitchFamily="2" charset="0"/>
            </a:endParaRPr>
          </a:p>
          <a:p>
            <a:r>
              <a:rPr lang="es-ES" sz="2000" dirty="0">
                <a:latin typeface="Riojana Book" panose="00000400000000000000" pitchFamily="2" charset="0"/>
              </a:rPr>
              <a:t>Si usted desea obtener información pública de carácter general sin necesidad de iniciar el procedimiento de ejercicio de derecho de acceso puede acudir al servicio de atención al ciudadano indicando la información que </a:t>
            </a:r>
            <a:r>
              <a:rPr lang="es-ES" sz="2000" dirty="0" smtClean="0">
                <a:latin typeface="Riojana Book" panose="00000400000000000000" pitchFamily="2" charset="0"/>
              </a:rPr>
              <a:t>desea.</a:t>
            </a:r>
            <a:endParaRPr lang="es-ES" sz="2000" dirty="0">
              <a:latin typeface="Riojana Book" panose="00000400000000000000" pitchFamily="2" charset="0"/>
            </a:endParaRPr>
          </a:p>
        </p:txBody>
      </p:sp>
      <p:sp>
        <p:nvSpPr>
          <p:cNvPr id="5" name="Marcador de número de diapositiva 13"/>
          <p:cNvSpPr>
            <a:spLocks noGrp="1"/>
          </p:cNvSpPr>
          <p:nvPr>
            <p:ph type="sldNum" sz="quarter" idx="12"/>
          </p:nvPr>
        </p:nvSpPr>
        <p:spPr>
          <a:xfrm>
            <a:off x="4069777" y="6492875"/>
            <a:ext cx="2743200" cy="365125"/>
          </a:xfrm>
        </p:spPr>
        <p:txBody>
          <a:bodyPr/>
          <a:lstStyle/>
          <a:p>
            <a:pPr algn="ctr"/>
            <a:fld id="{B791D71A-D7E1-4C80-B8F2-51298E478140}" type="slidenum">
              <a:rPr lang="es-ES" sz="900" smtClean="0">
                <a:solidFill>
                  <a:schemeClr val="tx1"/>
                </a:solidFill>
                <a:latin typeface="Riojana" panose="00000500000000000000" pitchFamily="2" charset="0"/>
              </a:rPr>
              <a:pPr algn="ctr"/>
              <a:t>10</a:t>
            </a:fld>
            <a:endParaRPr lang="es-ES" sz="900" dirty="0">
              <a:solidFill>
                <a:schemeClr val="tx1"/>
              </a:solidFill>
              <a:latin typeface="Riojana" panose="00000500000000000000" pitchFamily="2" charset="0"/>
            </a:endParaRPr>
          </a:p>
        </p:txBody>
      </p:sp>
      <p:pic>
        <p:nvPicPr>
          <p:cNvPr id="7" name="Imagen 6">
            <a:extLst>
              <a:ext uri="{FF2B5EF4-FFF2-40B4-BE49-F238E27FC236}">
                <a16:creationId xmlns:a16="http://schemas.microsoft.com/office/drawing/2014/main" id="{A895E6F9-59EC-7D63-F3E5-097CE3E892D1}"/>
              </a:ext>
            </a:extLst>
          </p:cNvPr>
          <p:cNvPicPr>
            <a:picLocks noChangeAspect="1"/>
          </p:cNvPicPr>
          <p:nvPr/>
        </p:nvPicPr>
        <p:blipFill>
          <a:blip r:embed="rId4"/>
          <a:stretch>
            <a:fillRect/>
          </a:stretch>
        </p:blipFill>
        <p:spPr>
          <a:xfrm>
            <a:off x="10644721" y="365125"/>
            <a:ext cx="913533" cy="230833"/>
          </a:xfrm>
          <a:prstGeom prst="rect">
            <a:avLst/>
          </a:prstGeom>
        </p:spPr>
      </p:pic>
    </p:spTree>
    <p:extLst>
      <p:ext uri="{BB962C8B-B14F-4D97-AF65-F5344CB8AC3E}">
        <p14:creationId xmlns:p14="http://schemas.microsoft.com/office/powerpoint/2010/main" val="3533487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600" dirty="0">
                <a:latin typeface="Riojana SemiBold" panose="00000700000000000000" pitchFamily="2" charset="0"/>
                <a:ea typeface="Nunito Sans"/>
                <a:cs typeface="Arial" panose="020B0604020202020204" pitchFamily="34" charset="0"/>
                <a:sym typeface="Nunito Sans"/>
              </a:rPr>
              <a:t>Índice</a:t>
            </a:r>
            <a:r>
              <a:rPr lang="es-ES" dirty="0" smtClean="0">
                <a:latin typeface="Riojana" panose="00000500000000000000" pitchFamily="2" charset="0"/>
                <a:sym typeface="Nunito Sans"/>
              </a:rPr>
              <a:t/>
            </a:r>
            <a:br>
              <a:rPr lang="es-ES" dirty="0" smtClean="0">
                <a:latin typeface="Riojana" panose="00000500000000000000" pitchFamily="2" charset="0"/>
                <a:sym typeface="Nunito Sans"/>
              </a:rPr>
            </a:br>
            <a:endParaRPr lang="es-ES" dirty="0">
              <a:latin typeface="Riojana" panose="00000500000000000000" pitchFamily="2" charset="0"/>
            </a:endParaRPr>
          </a:p>
        </p:txBody>
      </p:sp>
      <p:graphicFrame>
        <p:nvGraphicFramePr>
          <p:cNvPr id="10" name="16 Tabla"/>
          <p:cNvGraphicFramePr>
            <a:graphicFrameLocks noGrp="1"/>
          </p:cNvGraphicFramePr>
          <p:nvPr>
            <p:extLst>
              <p:ext uri="{D42A27DB-BD31-4B8C-83A1-F6EECF244321}">
                <p14:modId xmlns:p14="http://schemas.microsoft.com/office/powerpoint/2010/main" val="449665727"/>
              </p:ext>
            </p:extLst>
          </p:nvPr>
        </p:nvGraphicFramePr>
        <p:xfrm>
          <a:off x="838200" y="1052186"/>
          <a:ext cx="11049000" cy="3026630"/>
        </p:xfrm>
        <a:graphic>
          <a:graphicData uri="http://schemas.openxmlformats.org/drawingml/2006/table">
            <a:tbl>
              <a:tblPr bandRow="1">
                <a:tableStyleId>{2D5ABB26-0587-4C30-8999-92F81FD0307C}</a:tableStyleId>
              </a:tblPr>
              <a:tblGrid>
                <a:gridCol w="9623323">
                  <a:extLst>
                    <a:ext uri="{9D8B030D-6E8A-4147-A177-3AD203B41FA5}">
                      <a16:colId xmlns:a16="http://schemas.microsoft.com/office/drawing/2014/main" val="20000"/>
                    </a:ext>
                  </a:extLst>
                </a:gridCol>
                <a:gridCol w="1425677">
                  <a:extLst>
                    <a:ext uri="{9D8B030D-6E8A-4147-A177-3AD203B41FA5}">
                      <a16:colId xmlns:a16="http://schemas.microsoft.com/office/drawing/2014/main" val="20001"/>
                    </a:ext>
                  </a:extLst>
                </a:gridCol>
              </a:tblGrid>
              <a:tr h="605326">
                <a:tc>
                  <a:txBody>
                    <a:bodyPr/>
                    <a:lstStyle/>
                    <a:p>
                      <a:pPr marL="0" algn="l" defTabSz="914400" rtl="0" eaLnBrk="1" latinLnBrk="0" hangingPunct="1">
                        <a:lnSpc>
                          <a:spcPct val="100000"/>
                        </a:lnSpc>
                      </a:pPr>
                      <a:endParaRPr lang="es-ES" sz="2000" b="0" kern="1200" baseline="0" dirty="0">
                        <a:solidFill>
                          <a:schemeClr val="tx1"/>
                        </a:solidFill>
                        <a:latin typeface="Riojana Book" panose="00000400000000000000" pitchFamily="2" charset="0"/>
                        <a:ea typeface="+mn-ea"/>
                        <a:cs typeface="Arial" panose="020B0604020202020204" pitchFamily="34" charset="0"/>
                      </a:endParaRPr>
                    </a:p>
                  </a:txBody>
                  <a:tcPr marL="144000" marR="144000" marT="144000" marB="14400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r>
                        <a:rPr lang="es-ES" sz="2000" b="0" kern="1200" baseline="0" dirty="0">
                          <a:solidFill>
                            <a:schemeClr val="tx1"/>
                          </a:solidFill>
                          <a:latin typeface="Riojana Book" panose="00000400000000000000" pitchFamily="2" charset="0"/>
                          <a:ea typeface="+mn-ea"/>
                          <a:cs typeface="Arial" panose="020B0604020202020204" pitchFamily="34" charset="0"/>
                        </a:rPr>
                        <a:t>Página</a:t>
                      </a:r>
                    </a:p>
                  </a:txBody>
                  <a:tcPr marL="144000" marR="144000" marT="144000" marB="14400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05326">
                <a:tc>
                  <a:txBody>
                    <a:bodyPr/>
                    <a:lstStyle/>
                    <a:p>
                      <a:pPr marL="0" algn="l" defTabSz="914400" rtl="0" eaLnBrk="1" latinLnBrk="0" hangingPunct="1">
                        <a:lnSpc>
                          <a:spcPct val="100000"/>
                        </a:lnSpc>
                      </a:pPr>
                      <a:r>
                        <a:rPr lang="es-ES" sz="2000" b="0" kern="1200" baseline="0" dirty="0">
                          <a:solidFill>
                            <a:schemeClr val="tx1"/>
                          </a:solidFill>
                          <a:latin typeface="Riojana Book" panose="00000400000000000000" pitchFamily="2" charset="0"/>
                          <a:ea typeface="+mn-ea"/>
                          <a:cs typeface="Arial" panose="020B0604020202020204" pitchFamily="34" charset="0"/>
                        </a:rPr>
                        <a:t>1- INTRODUCCIÓN</a:t>
                      </a:r>
                    </a:p>
                  </a:txBody>
                  <a:tcPr marL="144000" marR="144000" marT="144000" marB="14400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00000"/>
                        </a:lnSpc>
                      </a:pPr>
                      <a:r>
                        <a:rPr lang="es-ES" sz="2000" b="0" kern="1200" baseline="0" dirty="0" smtClean="0">
                          <a:solidFill>
                            <a:schemeClr val="tx1"/>
                          </a:solidFill>
                          <a:latin typeface="Riojana Book" panose="00000400000000000000" pitchFamily="2" charset="0"/>
                          <a:ea typeface="+mn-ea"/>
                          <a:cs typeface="Arial" panose="020B0604020202020204" pitchFamily="34" charset="0"/>
                        </a:rPr>
                        <a:t>3</a:t>
                      </a:r>
                      <a:endParaRPr lang="es-ES" sz="2000" b="0" kern="1200" baseline="0" dirty="0">
                        <a:solidFill>
                          <a:schemeClr val="tx1"/>
                        </a:solidFill>
                        <a:latin typeface="Riojana Book" panose="00000400000000000000" pitchFamily="2" charset="0"/>
                        <a:ea typeface="+mn-ea"/>
                        <a:cs typeface="Arial" panose="020B0604020202020204" pitchFamily="34" charset="0"/>
                      </a:endParaRPr>
                    </a:p>
                  </a:txBody>
                  <a:tcPr marL="144000" marR="144000" marT="144000" marB="14400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05326">
                <a:tc>
                  <a:txBody>
                    <a:bodyPr/>
                    <a:lstStyle/>
                    <a:p>
                      <a:pPr marL="0" algn="l" defTabSz="914400" rtl="0" eaLnBrk="1" latinLnBrk="0" hangingPunct="1">
                        <a:lnSpc>
                          <a:spcPct val="100000"/>
                        </a:lnSpc>
                      </a:pPr>
                      <a:r>
                        <a:rPr lang="es-ES_tradnl" sz="2000" b="0" kern="1200" baseline="0" dirty="0">
                          <a:solidFill>
                            <a:schemeClr val="tx1"/>
                          </a:solidFill>
                          <a:latin typeface="Riojana Book" panose="00000400000000000000" pitchFamily="2" charset="0"/>
                          <a:ea typeface="+mn-ea"/>
                          <a:cs typeface="Arial" panose="020B0604020202020204" pitchFamily="34" charset="0"/>
                        </a:rPr>
                        <a:t>2- SOLICITUDES DE ACCESO RECIBIDAS</a:t>
                      </a:r>
                    </a:p>
                  </a:txBody>
                  <a:tcPr marL="144000" marR="144000" marT="144000" marB="14400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00000"/>
                        </a:lnSpc>
                      </a:pPr>
                      <a:r>
                        <a:rPr lang="es-ES_tradnl" sz="2000" b="0" kern="1200" baseline="0" dirty="0" smtClean="0">
                          <a:solidFill>
                            <a:schemeClr val="tx1"/>
                          </a:solidFill>
                          <a:latin typeface="Riojana Book" panose="00000400000000000000" pitchFamily="2" charset="0"/>
                          <a:ea typeface="+mn-ea"/>
                          <a:cs typeface="Arial" panose="020B0604020202020204" pitchFamily="34" charset="0"/>
                        </a:rPr>
                        <a:t>5</a:t>
                      </a:r>
                      <a:endParaRPr lang="es-ES_tradnl" sz="2000" b="0" kern="1200" baseline="0" dirty="0">
                        <a:solidFill>
                          <a:schemeClr val="tx1"/>
                        </a:solidFill>
                        <a:latin typeface="Riojana Book" panose="00000400000000000000" pitchFamily="2" charset="0"/>
                        <a:ea typeface="+mn-ea"/>
                        <a:cs typeface="Arial" panose="020B0604020202020204" pitchFamily="34" charset="0"/>
                      </a:endParaRPr>
                    </a:p>
                  </a:txBody>
                  <a:tcPr marL="144000" marR="144000" marT="144000" marB="14400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605326">
                <a:tc>
                  <a:txBody>
                    <a:bodyPr/>
                    <a:lstStyle/>
                    <a:p>
                      <a:pPr marL="0" algn="l" defTabSz="914400" rtl="0" eaLnBrk="1" latinLnBrk="0" hangingPunct="1">
                        <a:lnSpc>
                          <a:spcPct val="100000"/>
                        </a:lnSpc>
                      </a:pPr>
                      <a:r>
                        <a:rPr lang="es-ES_tradnl" sz="2000" b="0" kern="1200" baseline="0" dirty="0">
                          <a:solidFill>
                            <a:schemeClr val="tx1"/>
                          </a:solidFill>
                          <a:latin typeface="Riojana Book" panose="00000400000000000000" pitchFamily="2" charset="0"/>
                          <a:ea typeface="+mn-ea"/>
                          <a:cs typeface="Arial" panose="020B0604020202020204" pitchFamily="34" charset="0"/>
                        </a:rPr>
                        <a:t>3- RESOLUCIONES DE ACCESO EMITIDAS</a:t>
                      </a:r>
                    </a:p>
                  </a:txBody>
                  <a:tcPr marL="144000" marR="144000" marT="144000" marB="14400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00000"/>
                        </a:lnSpc>
                      </a:pPr>
                      <a:r>
                        <a:rPr lang="es-ES_tradnl" sz="2000" b="0" kern="1200" baseline="0" dirty="0" smtClean="0">
                          <a:solidFill>
                            <a:schemeClr val="tx1"/>
                          </a:solidFill>
                          <a:latin typeface="Riojana Book" panose="00000400000000000000" pitchFamily="2" charset="0"/>
                          <a:ea typeface="+mn-ea"/>
                          <a:cs typeface="Arial" panose="020B0604020202020204" pitchFamily="34" charset="0"/>
                        </a:rPr>
                        <a:t>8</a:t>
                      </a:r>
                      <a:endParaRPr lang="es-ES_tradnl" sz="2000" b="0" kern="1200" baseline="0" dirty="0">
                        <a:solidFill>
                          <a:schemeClr val="tx1"/>
                        </a:solidFill>
                        <a:latin typeface="Riojana Book" panose="00000400000000000000" pitchFamily="2" charset="0"/>
                        <a:ea typeface="+mn-ea"/>
                        <a:cs typeface="Arial" panose="020B0604020202020204" pitchFamily="34" charset="0"/>
                      </a:endParaRPr>
                    </a:p>
                  </a:txBody>
                  <a:tcPr marL="144000" marR="144000" marT="144000" marB="14400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605326">
                <a:tc>
                  <a:txBody>
                    <a:bodyPr/>
                    <a:lstStyle/>
                    <a:p>
                      <a:pPr marL="0" marR="0" lvl="0" indent="-192087" algn="l" defTabSz="914400" rtl="0" eaLnBrk="1" fontAlgn="auto" latinLnBrk="0" hangingPunct="1">
                        <a:lnSpc>
                          <a:spcPct val="100000"/>
                        </a:lnSpc>
                        <a:spcBef>
                          <a:spcPts val="0"/>
                        </a:spcBef>
                        <a:spcAft>
                          <a:spcPts val="0"/>
                        </a:spcAft>
                        <a:buClrTx/>
                        <a:buSzTx/>
                        <a:buFontTx/>
                        <a:buNone/>
                        <a:tabLst/>
                        <a:defRPr/>
                      </a:pPr>
                      <a:endParaRPr lang="es-ES" sz="2000" b="0" kern="1200" baseline="0" dirty="0">
                        <a:solidFill>
                          <a:schemeClr val="tx1"/>
                        </a:solidFill>
                        <a:latin typeface="Riojana Book" panose="00000400000000000000" pitchFamily="2" charset="0"/>
                        <a:ea typeface="+mn-ea"/>
                        <a:cs typeface="Arial" panose="020B0604020202020204" pitchFamily="34" charset="0"/>
                      </a:endParaRPr>
                    </a:p>
                  </a:txBody>
                  <a:tcPr marL="144000" marR="144000" marT="144000" marB="14400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2000" b="0" kern="1200" baseline="0" dirty="0">
                        <a:solidFill>
                          <a:schemeClr val="tx1"/>
                        </a:solidFill>
                        <a:latin typeface="Riojana Book" panose="00000400000000000000" pitchFamily="2" charset="0"/>
                        <a:ea typeface="+mn-ea"/>
                        <a:cs typeface="Arial" panose="020B0604020202020204" pitchFamily="34" charset="0"/>
                      </a:endParaRPr>
                    </a:p>
                  </a:txBody>
                  <a:tcPr marL="144000" marR="144000" marT="144000" marB="14400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pic>
        <p:nvPicPr>
          <p:cNvPr id="5" name="Imagen 4">
            <a:extLst>
              <a:ext uri="{FF2B5EF4-FFF2-40B4-BE49-F238E27FC236}">
                <a16:creationId xmlns:a16="http://schemas.microsoft.com/office/drawing/2014/main" id="{A895E6F9-59EC-7D63-F3E5-097CE3E892D1}"/>
              </a:ext>
            </a:extLst>
          </p:cNvPr>
          <p:cNvPicPr>
            <a:picLocks noChangeAspect="1"/>
          </p:cNvPicPr>
          <p:nvPr/>
        </p:nvPicPr>
        <p:blipFill>
          <a:blip r:embed="rId2"/>
          <a:stretch>
            <a:fillRect/>
          </a:stretch>
        </p:blipFill>
        <p:spPr>
          <a:xfrm>
            <a:off x="10644721" y="365125"/>
            <a:ext cx="913533" cy="230833"/>
          </a:xfrm>
          <a:prstGeom prst="rect">
            <a:avLst/>
          </a:prstGeom>
        </p:spPr>
      </p:pic>
    </p:spTree>
    <p:extLst>
      <p:ext uri="{BB962C8B-B14F-4D97-AF65-F5344CB8AC3E}">
        <p14:creationId xmlns:p14="http://schemas.microsoft.com/office/powerpoint/2010/main" val="104561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74BC1E"/>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C5DF720-5866-D839-C16E-972AAE8AE83F}"/>
              </a:ext>
            </a:extLst>
          </p:cNvPr>
          <p:cNvPicPr>
            <a:picLocks noChangeAspect="1"/>
          </p:cNvPicPr>
          <p:nvPr/>
        </p:nvPicPr>
        <p:blipFill>
          <a:blip r:embed="rId3"/>
          <a:stretch>
            <a:fillRect/>
          </a:stretch>
        </p:blipFill>
        <p:spPr>
          <a:xfrm>
            <a:off x="9066997" y="5334283"/>
            <a:ext cx="1723723" cy="435553"/>
          </a:xfrm>
          <a:prstGeom prst="rect">
            <a:avLst/>
          </a:prstGeom>
        </p:spPr>
      </p:pic>
      <p:sp>
        <p:nvSpPr>
          <p:cNvPr id="6" name="TextBox 3">
            <a:extLst>
              <a:ext uri="{FF2B5EF4-FFF2-40B4-BE49-F238E27FC236}">
                <a16:creationId xmlns:a16="http://schemas.microsoft.com/office/drawing/2014/main" id="{3BF49F5E-8B52-45C5-B8C1-935CDA5BD9E2}"/>
              </a:ext>
            </a:extLst>
          </p:cNvPr>
          <p:cNvSpPr txBox="1"/>
          <p:nvPr/>
        </p:nvSpPr>
        <p:spPr>
          <a:xfrm>
            <a:off x="1439649" y="2496474"/>
            <a:ext cx="9752608" cy="5355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s-ES" sz="3200" b="0" i="0" u="none" strike="noStrike" kern="1200" cap="none" spc="-42" normalizeH="0" baseline="0" noProof="0" dirty="0" smtClean="0">
                <a:ln>
                  <a:noFill/>
                </a:ln>
                <a:solidFill>
                  <a:prstClr val="white"/>
                </a:solidFill>
                <a:effectLst/>
                <a:uLnTx/>
                <a:uFillTx/>
                <a:latin typeface="Riojana SemiBold" panose="00000700000000000000" pitchFamily="2" charset="0"/>
                <a:ea typeface="Segoe UI Black" panose="020B0A02040204020203" pitchFamily="34" charset="0"/>
                <a:cs typeface="Arial" panose="020B0604020202020204" pitchFamily="34" charset="0"/>
              </a:rPr>
              <a:t>1. Introducción</a:t>
            </a:r>
            <a:endParaRPr kumimoji="0" lang="en-AR" sz="3200" b="1" i="0" u="none" strike="noStrike" kern="1200" cap="none" spc="0" normalizeH="0" baseline="0" noProof="0" dirty="0">
              <a:ln>
                <a:noFill/>
              </a:ln>
              <a:solidFill>
                <a:prstClr val="white"/>
              </a:solidFill>
              <a:effectLst/>
              <a:uLnTx/>
              <a:uFillTx/>
              <a:latin typeface="Riojana SemiBold" panose="00000700000000000000" pitchFamily="2" charset="0"/>
              <a:ea typeface="+mn-ea"/>
              <a:cs typeface="+mn-cs"/>
            </a:endParaRPr>
          </a:p>
        </p:txBody>
      </p:sp>
    </p:spTree>
    <p:extLst>
      <p:ext uri="{BB962C8B-B14F-4D97-AF65-F5344CB8AC3E}">
        <p14:creationId xmlns:p14="http://schemas.microsoft.com/office/powerpoint/2010/main" val="638885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ítulo 2"/>
          <p:cNvSpPr>
            <a:spLocks noGrp="1"/>
          </p:cNvSpPr>
          <p:nvPr>
            <p:ph type="title"/>
          </p:nvPr>
        </p:nvSpPr>
        <p:spPr>
          <a:xfrm>
            <a:off x="838200" y="365126"/>
            <a:ext cx="10515600" cy="661242"/>
          </a:xfrm>
        </p:spPr>
        <p:txBody>
          <a:bodyPr>
            <a:normAutofit/>
          </a:bodyPr>
          <a:lstStyle/>
          <a:p>
            <a:r>
              <a:rPr lang="es-ES" sz="2600" dirty="0" smtClean="0">
                <a:latin typeface="Riojana SemiBold" panose="00000700000000000000" pitchFamily="2" charset="0"/>
                <a:sym typeface="Nunito Sans"/>
              </a:rPr>
              <a:t>Introducción</a:t>
            </a:r>
            <a:endParaRPr lang="es-ES" sz="2600" dirty="0">
              <a:latin typeface="Riojana SemiBold" panose="00000700000000000000" pitchFamily="2" charset="0"/>
            </a:endParaRPr>
          </a:p>
        </p:txBody>
      </p:sp>
      <p:sp>
        <p:nvSpPr>
          <p:cNvPr id="4" name="Marcador de contenido 3"/>
          <p:cNvSpPr>
            <a:spLocks noGrp="1"/>
          </p:cNvSpPr>
          <p:nvPr>
            <p:ph idx="1"/>
          </p:nvPr>
        </p:nvSpPr>
        <p:spPr>
          <a:xfrm>
            <a:off x="855306" y="1163151"/>
            <a:ext cx="10515600" cy="4351338"/>
          </a:xfrm>
        </p:spPr>
        <p:txBody>
          <a:bodyPr>
            <a:normAutofit/>
          </a:bodyPr>
          <a:lstStyle/>
          <a:p>
            <a:pPr marL="0" indent="0" algn="just">
              <a:buClr>
                <a:schemeClr val="tx1"/>
              </a:buClr>
              <a:buNone/>
              <a:defRPr/>
            </a:pPr>
            <a:r>
              <a:rPr lang="es-ES" sz="1300" dirty="0">
                <a:solidFill>
                  <a:prstClr val="black"/>
                </a:solidFill>
                <a:latin typeface="Riojana Book" panose="00000400000000000000" pitchFamily="2" charset="0"/>
                <a:cs typeface="Arial" pitchFamily="34" charset="0"/>
              </a:rPr>
              <a:t>Podemos definir la transparencia como “el derecho de la ciudadanía a conocer y acceder a la información de la Administración con el alcance, la precisión, la comprensibilidad y la puntualidad suficientes”. </a:t>
            </a:r>
          </a:p>
          <a:p>
            <a:pPr marL="0" indent="0" algn="just">
              <a:spcAft>
                <a:spcPts val="300"/>
              </a:spcAft>
              <a:buClr>
                <a:schemeClr val="tx1"/>
              </a:buClr>
              <a:buNone/>
              <a:defRPr/>
            </a:pPr>
            <a:endParaRPr lang="es-ES" sz="1300" dirty="0" smtClean="0">
              <a:solidFill>
                <a:prstClr val="black"/>
              </a:solidFill>
              <a:latin typeface="Riojana Book" panose="00000400000000000000" pitchFamily="2" charset="0"/>
              <a:cs typeface="Arial" pitchFamily="34" charset="0"/>
            </a:endParaRPr>
          </a:p>
          <a:p>
            <a:pPr marL="0" indent="0" algn="just">
              <a:spcAft>
                <a:spcPts val="300"/>
              </a:spcAft>
              <a:buClr>
                <a:schemeClr val="tx1"/>
              </a:buClr>
              <a:buNone/>
              <a:defRPr/>
            </a:pPr>
            <a:r>
              <a:rPr lang="es-ES" sz="1300" dirty="0" smtClean="0">
                <a:solidFill>
                  <a:prstClr val="black"/>
                </a:solidFill>
                <a:latin typeface="Riojana Book" panose="00000400000000000000" pitchFamily="2" charset="0"/>
                <a:cs typeface="Arial" pitchFamily="34" charset="0"/>
              </a:rPr>
              <a:t>Dentro </a:t>
            </a:r>
            <a:r>
              <a:rPr lang="es-ES" sz="1300" dirty="0">
                <a:solidFill>
                  <a:prstClr val="black"/>
                </a:solidFill>
                <a:latin typeface="Riojana Book" panose="00000400000000000000" pitchFamily="2" charset="0"/>
                <a:cs typeface="Arial" pitchFamily="34" charset="0"/>
              </a:rPr>
              <a:t>de la transparencia se integran dos grandes ámbitos:</a:t>
            </a:r>
          </a:p>
          <a:p>
            <a:pPr algn="just">
              <a:spcAft>
                <a:spcPts val="300"/>
              </a:spcAft>
              <a:buClr>
                <a:schemeClr val="tx1"/>
              </a:buClr>
              <a:buFont typeface="Wingdings" panose="05000000000000000000" pitchFamily="2" charset="2"/>
              <a:buChar char="§"/>
              <a:defRPr/>
            </a:pPr>
            <a:r>
              <a:rPr lang="es-ES" sz="1300" dirty="0">
                <a:solidFill>
                  <a:prstClr val="black"/>
                </a:solidFill>
                <a:latin typeface="Riojana Book" panose="00000400000000000000" pitchFamily="2" charset="0"/>
                <a:cs typeface="Arial" pitchFamily="34" charset="0"/>
              </a:rPr>
              <a:t>La Publicidad Activa, que es aquella parte de la transparencia en la que una organización publica en su web (preferentemente, en su Portal de Transparencia) la información a la que le obliga la normativa vigente (u otra adicional que decida publicar de forma voluntaria) sobre su actividad institucional organizativa, de planificación, de relevancia jurídica, económica, presupuestaria y estadística.   </a:t>
            </a:r>
          </a:p>
          <a:p>
            <a:pPr algn="just">
              <a:buClr>
                <a:schemeClr val="tx1"/>
              </a:buClr>
              <a:buFont typeface="Wingdings" panose="05000000000000000000" pitchFamily="2" charset="2"/>
              <a:buChar char="§"/>
              <a:defRPr/>
            </a:pPr>
            <a:r>
              <a:rPr lang="es-ES" sz="1300" dirty="0">
                <a:solidFill>
                  <a:prstClr val="black"/>
                </a:solidFill>
                <a:latin typeface="Riojana Book" panose="00000400000000000000" pitchFamily="2" charset="0"/>
                <a:cs typeface="Arial" pitchFamily="34" charset="0"/>
              </a:rPr>
              <a:t>El Derecho de Acceso a la Información Pública, que es aquella parte de la transparencia en la que la Administración proporciona el acceso a otra información sobre su gestión que no se encuentra publicada en su web y que es solicitada por cualquier persona física o jurídica interesada en la misma. </a:t>
            </a:r>
          </a:p>
          <a:p>
            <a:pPr algn="just">
              <a:buClr>
                <a:schemeClr val="tx1"/>
              </a:buClr>
              <a:buFont typeface="Wingdings" panose="05000000000000000000" pitchFamily="2" charset="2"/>
              <a:buChar char="§"/>
              <a:defRPr/>
            </a:pPr>
            <a:endParaRPr lang="es-ES" sz="1300" dirty="0" smtClean="0">
              <a:solidFill>
                <a:prstClr val="black"/>
              </a:solidFill>
              <a:latin typeface="Riojana Book" panose="00000400000000000000" pitchFamily="2" charset="0"/>
              <a:cs typeface="Arial" pitchFamily="34" charset="0"/>
            </a:endParaRPr>
          </a:p>
          <a:p>
            <a:pPr marL="0" indent="0" algn="just">
              <a:buClr>
                <a:schemeClr val="tx1"/>
              </a:buClr>
              <a:buNone/>
              <a:defRPr/>
            </a:pPr>
            <a:r>
              <a:rPr lang="es-ES" sz="1300" dirty="0" smtClean="0">
                <a:solidFill>
                  <a:prstClr val="black"/>
                </a:solidFill>
                <a:latin typeface="Riojana Book" panose="00000400000000000000" pitchFamily="2" charset="0"/>
                <a:cs typeface="Arial" pitchFamily="34" charset="0"/>
              </a:rPr>
              <a:t>El </a:t>
            </a:r>
            <a:r>
              <a:rPr lang="es-ES" sz="1300" dirty="0">
                <a:solidFill>
                  <a:prstClr val="black"/>
                </a:solidFill>
                <a:latin typeface="Riojana Book" panose="00000400000000000000" pitchFamily="2" charset="0"/>
                <a:cs typeface="Arial" pitchFamily="34" charset="0"/>
              </a:rPr>
              <a:t>Derecho de Acceso a la Información Pública en la Rioja se encuentra regulado a través de lo establecido en la Ley 19/2013, de 9 de diciembre, de Transparencia, Acceso a la Información Pública y Buen Gobierno, de ámbito de aplicación para el conjunto de España, y en la Ley 3/2014, de 11 de septiembre, de Transparencia y Buen Gobierno de La Rioja, de aplicación específica para nuestra Comunidad Autónoma.</a:t>
            </a:r>
          </a:p>
          <a:p>
            <a:pPr marL="0" indent="0" algn="just">
              <a:buClr>
                <a:schemeClr val="tx1"/>
              </a:buClr>
              <a:buNone/>
              <a:defRPr/>
            </a:pPr>
            <a:endParaRPr lang="es-ES" sz="1300" dirty="0" smtClean="0">
              <a:solidFill>
                <a:prstClr val="black"/>
              </a:solidFill>
              <a:latin typeface="Riojana Book" panose="00000400000000000000" pitchFamily="2" charset="0"/>
              <a:cs typeface="Arial" pitchFamily="34" charset="0"/>
            </a:endParaRPr>
          </a:p>
          <a:p>
            <a:pPr marL="0" indent="0" algn="just">
              <a:buClr>
                <a:schemeClr val="tx1"/>
              </a:buClr>
              <a:buNone/>
              <a:defRPr/>
            </a:pPr>
            <a:r>
              <a:rPr lang="es-ES" sz="1300" dirty="0" smtClean="0">
                <a:solidFill>
                  <a:prstClr val="black"/>
                </a:solidFill>
                <a:latin typeface="Riojana Book" panose="00000400000000000000" pitchFamily="2" charset="0"/>
                <a:cs typeface="Arial" pitchFamily="34" charset="0"/>
              </a:rPr>
              <a:t>Esta </a:t>
            </a:r>
            <a:r>
              <a:rPr lang="es-ES" sz="1300" dirty="0">
                <a:solidFill>
                  <a:prstClr val="black"/>
                </a:solidFill>
                <a:latin typeface="Riojana Book" panose="00000400000000000000" pitchFamily="2" charset="0"/>
                <a:cs typeface="Arial" pitchFamily="34" charset="0"/>
              </a:rPr>
              <a:t>memoria tiene como objetivo fundamental el de, dentro de filosofía de administración abierta, dar a conocer el número y perfil de las solicitudes de derecho de acceso a la información pública que se han recibido en el Gobierno de La Rioja durante el ejercicio 2023, así como los datos sobre las resoluciones de acceso emitidas en ese mismo periodo.</a:t>
            </a:r>
          </a:p>
        </p:txBody>
      </p:sp>
      <p:sp>
        <p:nvSpPr>
          <p:cNvPr id="12" name="Marcador de número de diapositiva 13"/>
          <p:cNvSpPr>
            <a:spLocks noGrp="1"/>
          </p:cNvSpPr>
          <p:nvPr>
            <p:ph type="sldNum" sz="quarter" idx="12"/>
          </p:nvPr>
        </p:nvSpPr>
        <p:spPr>
          <a:xfrm>
            <a:off x="4069777" y="6492875"/>
            <a:ext cx="2743200" cy="365125"/>
          </a:xfrm>
        </p:spPr>
        <p:txBody>
          <a:bodyPr/>
          <a:lstStyle/>
          <a:p>
            <a:pPr algn="ctr"/>
            <a:r>
              <a:rPr lang="es-ES" sz="900" dirty="0">
                <a:solidFill>
                  <a:schemeClr val="tx1"/>
                </a:solidFill>
                <a:latin typeface="Riojana" panose="00000500000000000000" pitchFamily="2" charset="0"/>
              </a:rPr>
              <a:t>4</a:t>
            </a:r>
          </a:p>
        </p:txBody>
      </p:sp>
      <p:pic>
        <p:nvPicPr>
          <p:cNvPr id="8" name="Imagen 7">
            <a:extLst>
              <a:ext uri="{FF2B5EF4-FFF2-40B4-BE49-F238E27FC236}">
                <a16:creationId xmlns:a16="http://schemas.microsoft.com/office/drawing/2014/main" id="{A895E6F9-59EC-7D63-F3E5-097CE3E892D1}"/>
              </a:ext>
            </a:extLst>
          </p:cNvPr>
          <p:cNvPicPr>
            <a:picLocks noChangeAspect="1"/>
          </p:cNvPicPr>
          <p:nvPr/>
        </p:nvPicPr>
        <p:blipFill>
          <a:blip r:embed="rId3"/>
          <a:stretch>
            <a:fillRect/>
          </a:stretch>
        </p:blipFill>
        <p:spPr>
          <a:xfrm>
            <a:off x="10633509" y="652490"/>
            <a:ext cx="913533" cy="230833"/>
          </a:xfrm>
          <a:prstGeom prst="rect">
            <a:avLst/>
          </a:prstGeom>
        </p:spPr>
      </p:pic>
    </p:spTree>
    <p:extLst>
      <p:ext uri="{BB962C8B-B14F-4D97-AF65-F5344CB8AC3E}">
        <p14:creationId xmlns:p14="http://schemas.microsoft.com/office/powerpoint/2010/main" val="12643373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74BC1E"/>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C5DF720-5866-D839-C16E-972AAE8AE83F}"/>
              </a:ext>
            </a:extLst>
          </p:cNvPr>
          <p:cNvPicPr>
            <a:picLocks noChangeAspect="1"/>
          </p:cNvPicPr>
          <p:nvPr/>
        </p:nvPicPr>
        <p:blipFill>
          <a:blip r:embed="rId2"/>
          <a:stretch>
            <a:fillRect/>
          </a:stretch>
        </p:blipFill>
        <p:spPr>
          <a:xfrm>
            <a:off x="9066997" y="5334283"/>
            <a:ext cx="1723723" cy="435553"/>
          </a:xfrm>
          <a:prstGeom prst="rect">
            <a:avLst/>
          </a:prstGeom>
        </p:spPr>
      </p:pic>
      <p:sp>
        <p:nvSpPr>
          <p:cNvPr id="6" name="TextBox 3">
            <a:extLst>
              <a:ext uri="{FF2B5EF4-FFF2-40B4-BE49-F238E27FC236}">
                <a16:creationId xmlns:a16="http://schemas.microsoft.com/office/drawing/2014/main" id="{3BF49F5E-8B52-45C5-B8C1-935CDA5BD9E2}"/>
              </a:ext>
            </a:extLst>
          </p:cNvPr>
          <p:cNvSpPr txBox="1"/>
          <p:nvPr/>
        </p:nvSpPr>
        <p:spPr>
          <a:xfrm>
            <a:off x="1361865" y="2493140"/>
            <a:ext cx="8730895" cy="584775"/>
          </a:xfrm>
          <a:prstGeom prst="rect">
            <a:avLst/>
          </a:prstGeom>
          <a:noFill/>
        </p:spPr>
        <p:txBody>
          <a:bodyPr wrap="square" rtlCol="0">
            <a:spAutoFit/>
          </a:bodyPr>
          <a:lstStyle/>
          <a:p>
            <a:pPr lvl="0" algn="ctr"/>
            <a:r>
              <a:rPr lang="es-ES" sz="3200" spc="-42" dirty="0">
                <a:solidFill>
                  <a:schemeClr val="bg1"/>
                </a:solidFill>
                <a:latin typeface="Riojana SemiBold" panose="00000700000000000000" pitchFamily="2" charset="0"/>
                <a:ea typeface="Segoe UI Black" panose="020B0A02040204020203" pitchFamily="34" charset="0"/>
                <a:cs typeface="Arial" panose="020B0604020202020204" pitchFamily="34" charset="0"/>
              </a:rPr>
              <a:t>2- SOLICITUDES DE ACCESO RECIBIDAS</a:t>
            </a:r>
            <a:endParaRPr kumimoji="0" lang="en-AR" sz="3200" b="1" i="0" u="none" strike="noStrike" kern="1200" cap="none" spc="0" normalizeH="0" baseline="0" noProof="0" dirty="0">
              <a:ln>
                <a:noFill/>
              </a:ln>
              <a:solidFill>
                <a:prstClr val="white"/>
              </a:solidFill>
              <a:effectLst/>
              <a:uLnTx/>
              <a:uFillTx/>
              <a:latin typeface="Riojana SemiBold" panose="00000700000000000000" pitchFamily="2" charset="0"/>
            </a:endParaRPr>
          </a:p>
        </p:txBody>
      </p:sp>
    </p:spTree>
    <p:extLst>
      <p:ext uri="{BB962C8B-B14F-4D97-AF65-F5344CB8AC3E}">
        <p14:creationId xmlns:p14="http://schemas.microsoft.com/office/powerpoint/2010/main" val="1693639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81074" y="333374"/>
            <a:ext cx="6707701" cy="492443"/>
          </a:xfrm>
          <a:prstGeom prst="rect">
            <a:avLst/>
          </a:prstGeom>
        </p:spPr>
        <p:txBody>
          <a:bodyPr wrap="square">
            <a:spAutoFit/>
          </a:bodyPr>
          <a:lstStyle/>
          <a:p>
            <a:r>
              <a:rPr lang="es-ES" sz="2600" dirty="0">
                <a:latin typeface="Riojana SemiBold" panose="00000700000000000000" pitchFamily="2" charset="0"/>
                <a:sym typeface="Nunito Sans"/>
              </a:rPr>
              <a:t>Total de solicitudes recibidas </a:t>
            </a:r>
          </a:p>
        </p:txBody>
      </p:sp>
      <p:sp>
        <p:nvSpPr>
          <p:cNvPr id="4" name="Text Box 7">
            <a:extLst>
              <a:ext uri="{FF2B5EF4-FFF2-40B4-BE49-F238E27FC236}">
                <a16:creationId xmlns:a16="http://schemas.microsoft.com/office/drawing/2014/main" id="{DB2A0EE4-6E87-4E60-ABE8-2B64E2C96F1E}"/>
              </a:ext>
            </a:extLst>
          </p:cNvPr>
          <p:cNvSpPr txBox="1">
            <a:spLocks noChangeArrowheads="1"/>
          </p:cNvSpPr>
          <p:nvPr/>
        </p:nvSpPr>
        <p:spPr bwMode="auto">
          <a:xfrm>
            <a:off x="1048889" y="919476"/>
            <a:ext cx="8784976" cy="945625"/>
          </a:xfrm>
          <a:prstGeom prst="rect">
            <a:avLst/>
          </a:prstGeom>
          <a:noFill/>
          <a:ln>
            <a:noFill/>
          </a:ln>
        </p:spPr>
        <p:txBody>
          <a:bodyPr wrap="square" lIns="72000" tIns="72000" rIns="72000" bIns="72000">
            <a:spAutoFit/>
          </a:bodyPr>
          <a:lstStyle>
            <a:lvl1pPr marL="268288" indent="-268288" eaLnBrk="0" hangingPunct="0">
              <a:defRPr>
                <a:solidFill>
                  <a:srgbClr val="215968"/>
                </a:solidFill>
                <a:latin typeface="Calibri" pitchFamily="34" charset="0"/>
                <a:cs typeface="Arial" charset="0"/>
              </a:defRPr>
            </a:lvl1pPr>
            <a:lvl2pPr marL="742950" indent="-285750" eaLnBrk="0" hangingPunct="0">
              <a:defRPr>
                <a:solidFill>
                  <a:srgbClr val="215968"/>
                </a:solidFill>
                <a:latin typeface="Calibri" pitchFamily="34" charset="0"/>
                <a:cs typeface="Arial" charset="0"/>
              </a:defRPr>
            </a:lvl2pPr>
            <a:lvl3pPr marL="1143000" indent="-228600" eaLnBrk="0" hangingPunct="0">
              <a:defRPr>
                <a:solidFill>
                  <a:srgbClr val="215968"/>
                </a:solidFill>
                <a:latin typeface="Calibri" pitchFamily="34" charset="0"/>
                <a:cs typeface="Arial" charset="0"/>
              </a:defRPr>
            </a:lvl3pPr>
            <a:lvl4pPr marL="1600200" indent="-228600" eaLnBrk="0" hangingPunct="0">
              <a:defRPr>
                <a:solidFill>
                  <a:srgbClr val="215968"/>
                </a:solidFill>
                <a:latin typeface="Calibri" pitchFamily="34" charset="0"/>
                <a:cs typeface="Arial" charset="0"/>
              </a:defRPr>
            </a:lvl4pPr>
            <a:lvl5pPr marL="2057400" indent="-228600" eaLnBrk="0" hangingPunct="0">
              <a:defRPr>
                <a:solidFill>
                  <a:srgbClr val="215968"/>
                </a:solidFill>
                <a:latin typeface="Calibri" pitchFamily="34" charset="0"/>
                <a:cs typeface="Arial" charset="0"/>
              </a:defRPr>
            </a:lvl5pPr>
            <a:lvl6pPr marL="2514600" indent="-228600" algn="ctr" eaLnBrk="0" fontAlgn="base" hangingPunct="0">
              <a:spcBef>
                <a:spcPct val="0"/>
              </a:spcBef>
              <a:spcAft>
                <a:spcPct val="0"/>
              </a:spcAft>
              <a:defRPr>
                <a:solidFill>
                  <a:srgbClr val="215968"/>
                </a:solidFill>
                <a:latin typeface="Calibri" pitchFamily="34" charset="0"/>
                <a:cs typeface="Arial" charset="0"/>
              </a:defRPr>
            </a:lvl6pPr>
            <a:lvl7pPr marL="2971800" indent="-228600" algn="ctr" eaLnBrk="0" fontAlgn="base" hangingPunct="0">
              <a:spcBef>
                <a:spcPct val="0"/>
              </a:spcBef>
              <a:spcAft>
                <a:spcPct val="0"/>
              </a:spcAft>
              <a:defRPr>
                <a:solidFill>
                  <a:srgbClr val="215968"/>
                </a:solidFill>
                <a:latin typeface="Calibri" pitchFamily="34" charset="0"/>
                <a:cs typeface="Arial" charset="0"/>
              </a:defRPr>
            </a:lvl7pPr>
            <a:lvl8pPr marL="3429000" indent="-228600" algn="ctr" eaLnBrk="0" fontAlgn="base" hangingPunct="0">
              <a:spcBef>
                <a:spcPct val="0"/>
              </a:spcBef>
              <a:spcAft>
                <a:spcPct val="0"/>
              </a:spcAft>
              <a:defRPr>
                <a:solidFill>
                  <a:srgbClr val="215968"/>
                </a:solidFill>
                <a:latin typeface="Calibri" pitchFamily="34" charset="0"/>
                <a:cs typeface="Arial" charset="0"/>
              </a:defRPr>
            </a:lvl8pPr>
            <a:lvl9pPr marL="3886200" indent="-228600" algn="ctr" eaLnBrk="0" fontAlgn="base" hangingPunct="0">
              <a:spcBef>
                <a:spcPct val="0"/>
              </a:spcBef>
              <a:spcAft>
                <a:spcPct val="0"/>
              </a:spcAft>
              <a:defRPr>
                <a:solidFill>
                  <a:srgbClr val="215968"/>
                </a:solidFill>
                <a:latin typeface="Calibri" pitchFamily="34" charset="0"/>
                <a:cs typeface="Arial" charset="0"/>
              </a:defRPr>
            </a:lvl9pPr>
          </a:lstStyle>
          <a:p>
            <a:pPr marL="0" indent="0" algn="just" eaLnBrk="1" hangingPunct="1">
              <a:buClr>
                <a:schemeClr val="tx1"/>
              </a:buClr>
              <a:defRPr/>
            </a:pPr>
            <a:r>
              <a:rPr lang="es-ES" sz="1300" dirty="0">
                <a:solidFill>
                  <a:prstClr val="black"/>
                </a:solidFill>
                <a:latin typeface="Riojana Book" panose="00000400000000000000" pitchFamily="2" charset="0"/>
                <a:cs typeface="Arial" pitchFamily="34" charset="0"/>
              </a:rPr>
              <a:t>A lo largo de </a:t>
            </a:r>
            <a:r>
              <a:rPr lang="es-ES" sz="1300" dirty="0" smtClean="0">
                <a:solidFill>
                  <a:prstClr val="black"/>
                </a:solidFill>
                <a:latin typeface="Riojana Book" panose="00000400000000000000" pitchFamily="2" charset="0"/>
                <a:cs typeface="Arial" pitchFamily="34" charset="0"/>
              </a:rPr>
              <a:t>2023 </a:t>
            </a:r>
            <a:r>
              <a:rPr lang="es-ES" sz="1300" dirty="0">
                <a:solidFill>
                  <a:prstClr val="black"/>
                </a:solidFill>
                <a:latin typeface="Riojana Book" panose="00000400000000000000" pitchFamily="2" charset="0"/>
                <a:cs typeface="Arial" pitchFamily="34" charset="0"/>
              </a:rPr>
              <a:t>se han recibido un total de </a:t>
            </a:r>
            <a:r>
              <a:rPr lang="es-ES" sz="1300" dirty="0" smtClean="0">
                <a:solidFill>
                  <a:prstClr val="black"/>
                </a:solidFill>
                <a:latin typeface="Riojana Book" panose="00000400000000000000" pitchFamily="2" charset="0"/>
                <a:cs typeface="Arial" pitchFamily="34" charset="0"/>
              </a:rPr>
              <a:t>162 </a:t>
            </a:r>
            <a:r>
              <a:rPr lang="es-ES" sz="1300" dirty="0">
                <a:solidFill>
                  <a:prstClr val="black"/>
                </a:solidFill>
                <a:latin typeface="Riojana Book" panose="00000400000000000000" pitchFamily="2" charset="0"/>
                <a:cs typeface="Arial" pitchFamily="34" charset="0"/>
              </a:rPr>
              <a:t>solicitudes de acceso.</a:t>
            </a:r>
          </a:p>
          <a:p>
            <a:pPr marL="0" indent="0" algn="just" eaLnBrk="1" hangingPunct="1">
              <a:buClr>
                <a:schemeClr val="tx1"/>
              </a:buClr>
              <a:defRPr/>
            </a:pPr>
            <a:endParaRPr lang="es-ES" sz="1300" dirty="0">
              <a:solidFill>
                <a:prstClr val="black"/>
              </a:solidFill>
              <a:latin typeface="Riojana Book" panose="00000400000000000000" pitchFamily="2" charset="0"/>
              <a:cs typeface="Arial" pitchFamily="34" charset="0"/>
            </a:endParaRPr>
          </a:p>
          <a:p>
            <a:pPr marL="0" indent="0" algn="just" eaLnBrk="1" hangingPunct="1">
              <a:buClr>
                <a:schemeClr val="tx1"/>
              </a:buClr>
              <a:defRPr/>
            </a:pPr>
            <a:r>
              <a:rPr lang="es-ES" sz="1300" dirty="0">
                <a:solidFill>
                  <a:prstClr val="black"/>
                </a:solidFill>
                <a:latin typeface="Riojana Book" panose="00000400000000000000" pitchFamily="2" charset="0"/>
                <a:cs typeface="Arial" pitchFamily="34" charset="0"/>
              </a:rPr>
              <a:t>En las tablas siguientes se indica su distribución por mes, canal, tipo de persona (persona física o persona jurídica) y sexo (en el caso de personas </a:t>
            </a:r>
            <a:r>
              <a:rPr lang="es-ES" sz="1300" dirty="0" smtClean="0">
                <a:solidFill>
                  <a:prstClr val="black"/>
                </a:solidFill>
                <a:latin typeface="Riojana Book" panose="00000400000000000000" pitchFamily="2" charset="0"/>
                <a:cs typeface="Arial" pitchFamily="34" charset="0"/>
              </a:rPr>
              <a:t>físicas):  </a:t>
            </a:r>
            <a:endParaRPr lang="es-ES" sz="1300" dirty="0">
              <a:solidFill>
                <a:prstClr val="black"/>
              </a:solidFill>
              <a:latin typeface="Riojana Book" panose="00000400000000000000" pitchFamily="2" charset="0"/>
              <a:cs typeface="Arial" pitchFamily="34" charset="0"/>
            </a:endParaRPr>
          </a:p>
        </p:txBody>
      </p:sp>
      <p:sp>
        <p:nvSpPr>
          <p:cNvPr id="5" name="Text Box 7">
            <a:extLst>
              <a:ext uri="{FF2B5EF4-FFF2-40B4-BE49-F238E27FC236}">
                <a16:creationId xmlns:a16="http://schemas.microsoft.com/office/drawing/2014/main" id="{44692D37-E360-4B90-9F09-0D39BBB7E6C7}"/>
              </a:ext>
            </a:extLst>
          </p:cNvPr>
          <p:cNvSpPr txBox="1">
            <a:spLocks noChangeArrowheads="1"/>
          </p:cNvSpPr>
          <p:nvPr/>
        </p:nvSpPr>
        <p:spPr bwMode="auto">
          <a:xfrm>
            <a:off x="981073" y="1788732"/>
            <a:ext cx="3202737" cy="360850"/>
          </a:xfrm>
          <a:prstGeom prst="rect">
            <a:avLst/>
          </a:prstGeom>
          <a:noFill/>
          <a:ln>
            <a:noFill/>
          </a:ln>
        </p:spPr>
        <p:txBody>
          <a:bodyPr wrap="square" lIns="72000" tIns="72000" rIns="72000" bIns="72000">
            <a:spAutoFit/>
          </a:bodyPr>
          <a:lstStyle>
            <a:lvl1pPr marL="268288" indent="-268288" eaLnBrk="0" hangingPunct="0">
              <a:defRPr>
                <a:solidFill>
                  <a:srgbClr val="215968"/>
                </a:solidFill>
                <a:latin typeface="Calibri" pitchFamily="34" charset="0"/>
                <a:cs typeface="Arial" charset="0"/>
              </a:defRPr>
            </a:lvl1pPr>
            <a:lvl2pPr marL="742950" indent="-285750" eaLnBrk="0" hangingPunct="0">
              <a:defRPr>
                <a:solidFill>
                  <a:srgbClr val="215968"/>
                </a:solidFill>
                <a:latin typeface="Calibri" pitchFamily="34" charset="0"/>
                <a:cs typeface="Arial" charset="0"/>
              </a:defRPr>
            </a:lvl2pPr>
            <a:lvl3pPr marL="1143000" indent="-228600" eaLnBrk="0" hangingPunct="0">
              <a:defRPr>
                <a:solidFill>
                  <a:srgbClr val="215968"/>
                </a:solidFill>
                <a:latin typeface="Calibri" pitchFamily="34" charset="0"/>
                <a:cs typeface="Arial" charset="0"/>
              </a:defRPr>
            </a:lvl3pPr>
            <a:lvl4pPr marL="1600200" indent="-228600" eaLnBrk="0" hangingPunct="0">
              <a:defRPr>
                <a:solidFill>
                  <a:srgbClr val="215968"/>
                </a:solidFill>
                <a:latin typeface="Calibri" pitchFamily="34" charset="0"/>
                <a:cs typeface="Arial" charset="0"/>
              </a:defRPr>
            </a:lvl4pPr>
            <a:lvl5pPr marL="2057400" indent="-228600" eaLnBrk="0" hangingPunct="0">
              <a:defRPr>
                <a:solidFill>
                  <a:srgbClr val="215968"/>
                </a:solidFill>
                <a:latin typeface="Calibri" pitchFamily="34" charset="0"/>
                <a:cs typeface="Arial" charset="0"/>
              </a:defRPr>
            </a:lvl5pPr>
            <a:lvl6pPr marL="2514600" indent="-228600" algn="ctr" eaLnBrk="0" fontAlgn="base" hangingPunct="0">
              <a:spcBef>
                <a:spcPct val="0"/>
              </a:spcBef>
              <a:spcAft>
                <a:spcPct val="0"/>
              </a:spcAft>
              <a:defRPr>
                <a:solidFill>
                  <a:srgbClr val="215968"/>
                </a:solidFill>
                <a:latin typeface="Calibri" pitchFamily="34" charset="0"/>
                <a:cs typeface="Arial" charset="0"/>
              </a:defRPr>
            </a:lvl6pPr>
            <a:lvl7pPr marL="2971800" indent="-228600" algn="ctr" eaLnBrk="0" fontAlgn="base" hangingPunct="0">
              <a:spcBef>
                <a:spcPct val="0"/>
              </a:spcBef>
              <a:spcAft>
                <a:spcPct val="0"/>
              </a:spcAft>
              <a:defRPr>
                <a:solidFill>
                  <a:srgbClr val="215968"/>
                </a:solidFill>
                <a:latin typeface="Calibri" pitchFamily="34" charset="0"/>
                <a:cs typeface="Arial" charset="0"/>
              </a:defRPr>
            </a:lvl7pPr>
            <a:lvl8pPr marL="3429000" indent="-228600" algn="ctr" eaLnBrk="0" fontAlgn="base" hangingPunct="0">
              <a:spcBef>
                <a:spcPct val="0"/>
              </a:spcBef>
              <a:spcAft>
                <a:spcPct val="0"/>
              </a:spcAft>
              <a:defRPr>
                <a:solidFill>
                  <a:srgbClr val="215968"/>
                </a:solidFill>
                <a:latin typeface="Calibri" pitchFamily="34" charset="0"/>
                <a:cs typeface="Arial" charset="0"/>
              </a:defRPr>
            </a:lvl8pPr>
            <a:lvl9pPr marL="3886200" indent="-228600" algn="ctr" eaLnBrk="0" fontAlgn="base" hangingPunct="0">
              <a:spcBef>
                <a:spcPct val="0"/>
              </a:spcBef>
              <a:spcAft>
                <a:spcPct val="0"/>
              </a:spcAft>
              <a:defRPr>
                <a:solidFill>
                  <a:srgbClr val="215968"/>
                </a:solidFill>
                <a:latin typeface="Calibri" pitchFamily="34" charset="0"/>
                <a:cs typeface="Arial" charset="0"/>
              </a:defRPr>
            </a:lvl9pPr>
          </a:lstStyle>
          <a:p>
            <a:pPr marL="0" indent="0" algn="ctr" eaLnBrk="1" hangingPunct="1">
              <a:buClr>
                <a:schemeClr val="tx1"/>
              </a:buClr>
              <a:defRPr/>
            </a:pPr>
            <a:r>
              <a:rPr lang="es-ES" sz="1400" b="1" dirty="0">
                <a:solidFill>
                  <a:prstClr val="black"/>
                </a:solidFill>
                <a:latin typeface="Riojana SemiBold" panose="00000700000000000000" pitchFamily="2" charset="0"/>
                <a:cs typeface="Arial" pitchFamily="34" charset="0"/>
              </a:rPr>
              <a:t>DISTRIBUCIÓN POR MES DE RECEPCIÓN</a:t>
            </a:r>
          </a:p>
        </p:txBody>
      </p:sp>
      <p:sp>
        <p:nvSpPr>
          <p:cNvPr id="6" name="Text Box 7">
            <a:extLst>
              <a:ext uri="{FF2B5EF4-FFF2-40B4-BE49-F238E27FC236}">
                <a16:creationId xmlns:a16="http://schemas.microsoft.com/office/drawing/2014/main" id="{349BFD15-CD41-493F-819D-0183FD01F314}"/>
              </a:ext>
            </a:extLst>
          </p:cNvPr>
          <p:cNvSpPr txBox="1">
            <a:spLocks noChangeArrowheads="1"/>
          </p:cNvSpPr>
          <p:nvPr/>
        </p:nvSpPr>
        <p:spPr bwMode="auto">
          <a:xfrm>
            <a:off x="6194607" y="1788732"/>
            <a:ext cx="3346207" cy="360850"/>
          </a:xfrm>
          <a:prstGeom prst="rect">
            <a:avLst/>
          </a:prstGeom>
          <a:noFill/>
          <a:ln>
            <a:noFill/>
          </a:ln>
        </p:spPr>
        <p:txBody>
          <a:bodyPr wrap="square" lIns="72000" tIns="72000" rIns="72000" bIns="72000">
            <a:spAutoFit/>
          </a:bodyPr>
          <a:lstStyle>
            <a:lvl1pPr marL="268288" indent="-268288" eaLnBrk="0" hangingPunct="0">
              <a:defRPr>
                <a:solidFill>
                  <a:srgbClr val="215968"/>
                </a:solidFill>
                <a:latin typeface="Calibri" pitchFamily="34" charset="0"/>
                <a:cs typeface="Arial" charset="0"/>
              </a:defRPr>
            </a:lvl1pPr>
            <a:lvl2pPr marL="742950" indent="-285750" eaLnBrk="0" hangingPunct="0">
              <a:defRPr>
                <a:solidFill>
                  <a:srgbClr val="215968"/>
                </a:solidFill>
                <a:latin typeface="Calibri" pitchFamily="34" charset="0"/>
                <a:cs typeface="Arial" charset="0"/>
              </a:defRPr>
            </a:lvl2pPr>
            <a:lvl3pPr marL="1143000" indent="-228600" eaLnBrk="0" hangingPunct="0">
              <a:defRPr>
                <a:solidFill>
                  <a:srgbClr val="215968"/>
                </a:solidFill>
                <a:latin typeface="Calibri" pitchFamily="34" charset="0"/>
                <a:cs typeface="Arial" charset="0"/>
              </a:defRPr>
            </a:lvl3pPr>
            <a:lvl4pPr marL="1600200" indent="-228600" eaLnBrk="0" hangingPunct="0">
              <a:defRPr>
                <a:solidFill>
                  <a:srgbClr val="215968"/>
                </a:solidFill>
                <a:latin typeface="Calibri" pitchFamily="34" charset="0"/>
                <a:cs typeface="Arial" charset="0"/>
              </a:defRPr>
            </a:lvl4pPr>
            <a:lvl5pPr marL="2057400" indent="-228600" eaLnBrk="0" hangingPunct="0">
              <a:defRPr>
                <a:solidFill>
                  <a:srgbClr val="215968"/>
                </a:solidFill>
                <a:latin typeface="Calibri" pitchFamily="34" charset="0"/>
                <a:cs typeface="Arial" charset="0"/>
              </a:defRPr>
            </a:lvl5pPr>
            <a:lvl6pPr marL="2514600" indent="-228600" algn="ctr" eaLnBrk="0" fontAlgn="base" hangingPunct="0">
              <a:spcBef>
                <a:spcPct val="0"/>
              </a:spcBef>
              <a:spcAft>
                <a:spcPct val="0"/>
              </a:spcAft>
              <a:defRPr>
                <a:solidFill>
                  <a:srgbClr val="215968"/>
                </a:solidFill>
                <a:latin typeface="Calibri" pitchFamily="34" charset="0"/>
                <a:cs typeface="Arial" charset="0"/>
              </a:defRPr>
            </a:lvl6pPr>
            <a:lvl7pPr marL="2971800" indent="-228600" algn="ctr" eaLnBrk="0" fontAlgn="base" hangingPunct="0">
              <a:spcBef>
                <a:spcPct val="0"/>
              </a:spcBef>
              <a:spcAft>
                <a:spcPct val="0"/>
              </a:spcAft>
              <a:defRPr>
                <a:solidFill>
                  <a:srgbClr val="215968"/>
                </a:solidFill>
                <a:latin typeface="Calibri" pitchFamily="34" charset="0"/>
                <a:cs typeface="Arial" charset="0"/>
              </a:defRPr>
            </a:lvl7pPr>
            <a:lvl8pPr marL="3429000" indent="-228600" algn="ctr" eaLnBrk="0" fontAlgn="base" hangingPunct="0">
              <a:spcBef>
                <a:spcPct val="0"/>
              </a:spcBef>
              <a:spcAft>
                <a:spcPct val="0"/>
              </a:spcAft>
              <a:defRPr>
                <a:solidFill>
                  <a:srgbClr val="215968"/>
                </a:solidFill>
                <a:latin typeface="Calibri" pitchFamily="34" charset="0"/>
                <a:cs typeface="Arial" charset="0"/>
              </a:defRPr>
            </a:lvl8pPr>
            <a:lvl9pPr marL="3886200" indent="-228600" algn="ctr" eaLnBrk="0" fontAlgn="base" hangingPunct="0">
              <a:spcBef>
                <a:spcPct val="0"/>
              </a:spcBef>
              <a:spcAft>
                <a:spcPct val="0"/>
              </a:spcAft>
              <a:defRPr>
                <a:solidFill>
                  <a:srgbClr val="215968"/>
                </a:solidFill>
                <a:latin typeface="Calibri" pitchFamily="34" charset="0"/>
                <a:cs typeface="Arial" charset="0"/>
              </a:defRPr>
            </a:lvl9pPr>
          </a:lstStyle>
          <a:p>
            <a:pPr marL="0" indent="0" algn="ctr" eaLnBrk="1" hangingPunct="1">
              <a:buClr>
                <a:schemeClr val="tx1"/>
              </a:buClr>
              <a:defRPr/>
            </a:pPr>
            <a:r>
              <a:rPr lang="es-ES" sz="1400" b="1" dirty="0">
                <a:solidFill>
                  <a:prstClr val="black"/>
                </a:solidFill>
                <a:latin typeface="Riojana SemiBold" panose="00000700000000000000" pitchFamily="2" charset="0"/>
                <a:cs typeface="Arial" pitchFamily="34" charset="0"/>
              </a:rPr>
              <a:t>DISTRIBUCIÓN POR CANAL DE RECEPCIÓN</a:t>
            </a:r>
          </a:p>
        </p:txBody>
      </p:sp>
      <p:graphicFrame>
        <p:nvGraphicFramePr>
          <p:cNvPr id="7" name="Tabla 2">
            <a:extLst>
              <a:ext uri="{FF2B5EF4-FFF2-40B4-BE49-F238E27FC236}">
                <a16:creationId xmlns:a16="http://schemas.microsoft.com/office/drawing/2014/main" id="{29D56DB3-7BF7-4F7B-BFAC-96CD7124ADF1}"/>
              </a:ext>
            </a:extLst>
          </p:cNvPr>
          <p:cNvGraphicFramePr>
            <a:graphicFrameLocks noGrp="1"/>
          </p:cNvGraphicFramePr>
          <p:nvPr>
            <p:extLst>
              <p:ext uri="{D42A27DB-BD31-4B8C-83A1-F6EECF244321}">
                <p14:modId xmlns:p14="http://schemas.microsoft.com/office/powerpoint/2010/main" val="3126055457"/>
              </p:ext>
            </p:extLst>
          </p:nvPr>
        </p:nvGraphicFramePr>
        <p:xfrm>
          <a:off x="6194608" y="2224787"/>
          <a:ext cx="4295113" cy="1306076"/>
        </p:xfrm>
        <a:graphic>
          <a:graphicData uri="http://schemas.openxmlformats.org/drawingml/2006/table">
            <a:tbl>
              <a:tblPr firstRow="1" bandRow="1">
                <a:tableStyleId>{2D5ABB26-0587-4C30-8999-92F81FD0307C}</a:tableStyleId>
              </a:tblPr>
              <a:tblGrid>
                <a:gridCol w="2801317">
                  <a:extLst>
                    <a:ext uri="{9D8B030D-6E8A-4147-A177-3AD203B41FA5}">
                      <a16:colId xmlns:a16="http://schemas.microsoft.com/office/drawing/2014/main" val="162563539"/>
                    </a:ext>
                  </a:extLst>
                </a:gridCol>
                <a:gridCol w="1493796">
                  <a:extLst>
                    <a:ext uri="{9D8B030D-6E8A-4147-A177-3AD203B41FA5}">
                      <a16:colId xmlns:a16="http://schemas.microsoft.com/office/drawing/2014/main" val="707059818"/>
                    </a:ext>
                  </a:extLst>
                </a:gridCol>
              </a:tblGrid>
              <a:tr h="565209">
                <a:tc>
                  <a:txBody>
                    <a:bodyPr/>
                    <a:lstStyle/>
                    <a:p>
                      <a:r>
                        <a:rPr lang="es-ES" sz="1400" dirty="0">
                          <a:solidFill>
                            <a:schemeClr val="bg1"/>
                          </a:solidFill>
                          <a:latin typeface="Riojana SemiBold" panose="00000700000000000000" pitchFamily="2" charset="0"/>
                          <a:cs typeface="Arial" panose="020B0604020202020204" pitchFamily="34" charset="0"/>
                        </a:rPr>
                        <a:t>CANAL</a:t>
                      </a:r>
                    </a:p>
                  </a:txBody>
                  <a:tcPr marL="108000" marR="108000" marT="72000" marB="72000">
                    <a:lnL w="12700" cap="flat" cmpd="sng" algn="ctr">
                      <a:solidFill>
                        <a:schemeClr val="bg1">
                          <a:lumMod val="50000"/>
                        </a:schemeClr>
                      </a:solidFill>
                      <a:prstDash val="sysDot"/>
                      <a:round/>
                      <a:headEnd type="none" w="med" len="med"/>
                      <a:tailEnd type="none" w="med" len="med"/>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rgbClr val="7DBC00"/>
                    </a:solidFill>
                  </a:tcPr>
                </a:tc>
                <a:tc>
                  <a:txBody>
                    <a:bodyPr/>
                    <a:lstStyle/>
                    <a:p>
                      <a:r>
                        <a:rPr lang="es-ES" sz="1400" dirty="0">
                          <a:solidFill>
                            <a:schemeClr val="bg1"/>
                          </a:solidFill>
                          <a:latin typeface="Riojana SemiBold" panose="00000700000000000000" pitchFamily="2" charset="0"/>
                          <a:cs typeface="Arial" panose="020B0604020202020204" pitchFamily="34" charset="0"/>
                        </a:rPr>
                        <a:t>% de </a:t>
                      </a:r>
                      <a:r>
                        <a:rPr lang="es-ES" sz="1400" dirty="0" smtClean="0">
                          <a:solidFill>
                            <a:schemeClr val="bg1"/>
                          </a:solidFill>
                          <a:latin typeface="Riojana SemiBold" panose="00000700000000000000" pitchFamily="2" charset="0"/>
                          <a:cs typeface="Arial" panose="020B0604020202020204" pitchFamily="34" charset="0"/>
                        </a:rPr>
                        <a:t>solicitudes</a:t>
                      </a:r>
                      <a:endParaRPr lang="es-ES" sz="1400" dirty="0">
                        <a:solidFill>
                          <a:schemeClr val="bg1"/>
                        </a:solidFill>
                        <a:latin typeface="Riojana SemiBold" panose="00000700000000000000" pitchFamily="2" charset="0"/>
                        <a:cs typeface="Arial" panose="020B0604020202020204" pitchFamily="34" charset="0"/>
                      </a:endParaRPr>
                    </a:p>
                  </a:txBody>
                  <a:tcPr marL="108000" marR="108000" marT="72000" marB="72000">
                    <a:lnL w="12700" cap="flat" cmpd="sng" algn="ctr">
                      <a:solidFill>
                        <a:schemeClr val="bg1">
                          <a:lumMod val="50000"/>
                        </a:schemeClr>
                      </a:solidFill>
                      <a:prstDash val="sysDot"/>
                      <a:round/>
                      <a:headEnd type="none" w="med" len="med"/>
                      <a:tailEnd type="none" w="med" len="med"/>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rgbClr val="7DBC00"/>
                    </a:solidFill>
                  </a:tcPr>
                </a:tc>
                <a:extLst>
                  <a:ext uri="{0D108BD9-81ED-4DB2-BD59-A6C34878D82A}">
                    <a16:rowId xmlns:a16="http://schemas.microsoft.com/office/drawing/2014/main" val="3707032221"/>
                  </a:ext>
                </a:extLst>
              </a:tr>
              <a:tr h="293538">
                <a:tc>
                  <a:txBody>
                    <a:bodyPr/>
                    <a:lstStyle/>
                    <a:p>
                      <a:r>
                        <a:rPr lang="es-ES" sz="1000" dirty="0" smtClean="0">
                          <a:latin typeface="Riojana Book" panose="00000400000000000000" pitchFamily="2" charset="0"/>
                          <a:cs typeface="Arial" panose="020B0604020202020204" pitchFamily="34" charset="0"/>
                        </a:rPr>
                        <a:t>Electrónicamente</a:t>
                      </a:r>
                      <a:endParaRPr lang="es-ES" sz="1000" dirty="0">
                        <a:latin typeface="Riojana Book" panose="00000400000000000000" pitchFamily="2" charset="0"/>
                        <a:cs typeface="Arial" panose="020B0604020202020204" pitchFamily="34" charset="0"/>
                      </a:endParaRPr>
                    </a:p>
                  </a:txBody>
                  <a:tcPr marL="108000" marR="108000" marT="72000" marB="72000">
                    <a:lnL w="12700" cap="flat" cmpd="sng" algn="ctr">
                      <a:solidFill>
                        <a:schemeClr val="bg1">
                          <a:lumMod val="50000"/>
                        </a:schemeClr>
                      </a:solidFill>
                      <a:prstDash val="sysDot"/>
                      <a:round/>
                      <a:headEnd type="none" w="med" len="med"/>
                      <a:tailEnd type="none" w="med" len="med"/>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tc>
                  <a:txBody>
                    <a:bodyPr/>
                    <a:lstStyle/>
                    <a:p>
                      <a:pPr algn="r"/>
                      <a:r>
                        <a:rPr lang="es-ES" sz="1000" dirty="0" smtClean="0">
                          <a:latin typeface="Riojana Book" panose="00000400000000000000" pitchFamily="2" charset="0"/>
                          <a:cs typeface="Arial" panose="020B0604020202020204" pitchFamily="34" charset="0"/>
                        </a:rPr>
                        <a:t>95,68%</a:t>
                      </a:r>
                      <a:endParaRPr lang="es-ES" sz="1000" dirty="0">
                        <a:latin typeface="Riojana Book" panose="00000400000000000000" pitchFamily="2" charset="0"/>
                        <a:cs typeface="Arial" panose="020B0604020202020204" pitchFamily="34" charset="0"/>
                      </a:endParaRPr>
                    </a:p>
                  </a:txBody>
                  <a:tcPr marL="108000" marR="288000" marT="72000" marB="72000">
                    <a:lnL w="12700" cap="flat" cmpd="sng" algn="ctr">
                      <a:solidFill>
                        <a:schemeClr val="bg1">
                          <a:lumMod val="50000"/>
                        </a:schemeClr>
                      </a:solidFill>
                      <a:prstDash val="sysDot"/>
                      <a:round/>
                      <a:headEnd type="none" w="med" len="med"/>
                      <a:tailEnd type="none" w="med" len="med"/>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892803174"/>
                  </a:ext>
                </a:extLst>
              </a:tr>
              <a:tr h="444467">
                <a:tc>
                  <a:txBody>
                    <a:bodyPr/>
                    <a:lstStyle/>
                    <a:p>
                      <a:r>
                        <a:rPr lang="es-ES" sz="1000" dirty="0">
                          <a:latin typeface="Riojana Book" panose="00000400000000000000" pitchFamily="2" charset="0"/>
                          <a:cs typeface="Arial" panose="020B0604020202020204" pitchFamily="34" charset="0"/>
                        </a:rPr>
                        <a:t>A través de las Oficinas de Atención al Ciudadano</a:t>
                      </a:r>
                    </a:p>
                  </a:txBody>
                  <a:tcPr marL="108000" marR="108000" marT="72000" marB="72000">
                    <a:lnL w="12700" cap="flat" cmpd="sng" algn="ctr">
                      <a:solidFill>
                        <a:schemeClr val="bg1">
                          <a:lumMod val="50000"/>
                        </a:schemeClr>
                      </a:solidFill>
                      <a:prstDash val="sysDot"/>
                      <a:round/>
                      <a:headEnd type="none" w="med" len="med"/>
                      <a:tailEnd type="none" w="med" len="med"/>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tc>
                  <a:txBody>
                    <a:bodyPr/>
                    <a:lstStyle/>
                    <a:p>
                      <a:pPr algn="r"/>
                      <a:r>
                        <a:rPr lang="es-ES" sz="1000" dirty="0" smtClean="0">
                          <a:latin typeface="Riojana Book" panose="00000400000000000000" pitchFamily="2" charset="0"/>
                          <a:cs typeface="Arial" panose="020B0604020202020204" pitchFamily="34" charset="0"/>
                        </a:rPr>
                        <a:t>4,32%</a:t>
                      </a:r>
                      <a:endParaRPr lang="es-ES" sz="1000" dirty="0">
                        <a:latin typeface="Riojana Book" panose="00000400000000000000" pitchFamily="2" charset="0"/>
                        <a:cs typeface="Arial" panose="020B0604020202020204" pitchFamily="34" charset="0"/>
                      </a:endParaRPr>
                    </a:p>
                  </a:txBody>
                  <a:tcPr marL="108000" marR="288000" marT="72000" marB="72000">
                    <a:lnL w="12700" cap="flat" cmpd="sng" algn="ctr">
                      <a:solidFill>
                        <a:schemeClr val="bg1">
                          <a:lumMod val="50000"/>
                        </a:schemeClr>
                      </a:solidFill>
                      <a:prstDash val="sysDot"/>
                      <a:round/>
                      <a:headEnd type="none" w="med" len="med"/>
                      <a:tailEnd type="none" w="med" len="med"/>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37124269"/>
                  </a:ext>
                </a:extLst>
              </a:tr>
            </a:tbl>
          </a:graphicData>
        </a:graphic>
      </p:graphicFrame>
      <p:sp>
        <p:nvSpPr>
          <p:cNvPr id="8" name="Text Box 7">
            <a:extLst>
              <a:ext uri="{FF2B5EF4-FFF2-40B4-BE49-F238E27FC236}">
                <a16:creationId xmlns:a16="http://schemas.microsoft.com/office/drawing/2014/main" id="{CB36740D-682A-4BBC-9007-569F9E0E2E51}"/>
              </a:ext>
            </a:extLst>
          </p:cNvPr>
          <p:cNvSpPr txBox="1">
            <a:spLocks noChangeArrowheads="1"/>
          </p:cNvSpPr>
          <p:nvPr/>
        </p:nvSpPr>
        <p:spPr bwMode="auto">
          <a:xfrm>
            <a:off x="6194607" y="3491868"/>
            <a:ext cx="3199558" cy="360850"/>
          </a:xfrm>
          <a:prstGeom prst="rect">
            <a:avLst/>
          </a:prstGeom>
          <a:noFill/>
          <a:ln>
            <a:noFill/>
          </a:ln>
        </p:spPr>
        <p:txBody>
          <a:bodyPr wrap="square" lIns="72000" tIns="72000" rIns="72000" bIns="72000">
            <a:spAutoFit/>
          </a:bodyPr>
          <a:lstStyle>
            <a:lvl1pPr marL="268288" indent="-268288" eaLnBrk="0" hangingPunct="0">
              <a:defRPr>
                <a:solidFill>
                  <a:srgbClr val="215968"/>
                </a:solidFill>
                <a:latin typeface="Calibri" pitchFamily="34" charset="0"/>
                <a:cs typeface="Arial" charset="0"/>
              </a:defRPr>
            </a:lvl1pPr>
            <a:lvl2pPr marL="742950" indent="-285750" eaLnBrk="0" hangingPunct="0">
              <a:defRPr>
                <a:solidFill>
                  <a:srgbClr val="215968"/>
                </a:solidFill>
                <a:latin typeface="Calibri" pitchFamily="34" charset="0"/>
                <a:cs typeface="Arial" charset="0"/>
              </a:defRPr>
            </a:lvl2pPr>
            <a:lvl3pPr marL="1143000" indent="-228600" eaLnBrk="0" hangingPunct="0">
              <a:defRPr>
                <a:solidFill>
                  <a:srgbClr val="215968"/>
                </a:solidFill>
                <a:latin typeface="Calibri" pitchFamily="34" charset="0"/>
                <a:cs typeface="Arial" charset="0"/>
              </a:defRPr>
            </a:lvl3pPr>
            <a:lvl4pPr marL="1600200" indent="-228600" eaLnBrk="0" hangingPunct="0">
              <a:defRPr>
                <a:solidFill>
                  <a:srgbClr val="215968"/>
                </a:solidFill>
                <a:latin typeface="Calibri" pitchFamily="34" charset="0"/>
                <a:cs typeface="Arial" charset="0"/>
              </a:defRPr>
            </a:lvl4pPr>
            <a:lvl5pPr marL="2057400" indent="-228600" eaLnBrk="0" hangingPunct="0">
              <a:defRPr>
                <a:solidFill>
                  <a:srgbClr val="215968"/>
                </a:solidFill>
                <a:latin typeface="Calibri" pitchFamily="34" charset="0"/>
                <a:cs typeface="Arial" charset="0"/>
              </a:defRPr>
            </a:lvl5pPr>
            <a:lvl6pPr marL="2514600" indent="-228600" algn="ctr" eaLnBrk="0" fontAlgn="base" hangingPunct="0">
              <a:spcBef>
                <a:spcPct val="0"/>
              </a:spcBef>
              <a:spcAft>
                <a:spcPct val="0"/>
              </a:spcAft>
              <a:defRPr>
                <a:solidFill>
                  <a:srgbClr val="215968"/>
                </a:solidFill>
                <a:latin typeface="Calibri" pitchFamily="34" charset="0"/>
                <a:cs typeface="Arial" charset="0"/>
              </a:defRPr>
            </a:lvl6pPr>
            <a:lvl7pPr marL="2971800" indent="-228600" algn="ctr" eaLnBrk="0" fontAlgn="base" hangingPunct="0">
              <a:spcBef>
                <a:spcPct val="0"/>
              </a:spcBef>
              <a:spcAft>
                <a:spcPct val="0"/>
              </a:spcAft>
              <a:defRPr>
                <a:solidFill>
                  <a:srgbClr val="215968"/>
                </a:solidFill>
                <a:latin typeface="Calibri" pitchFamily="34" charset="0"/>
                <a:cs typeface="Arial" charset="0"/>
              </a:defRPr>
            </a:lvl7pPr>
            <a:lvl8pPr marL="3429000" indent="-228600" algn="ctr" eaLnBrk="0" fontAlgn="base" hangingPunct="0">
              <a:spcBef>
                <a:spcPct val="0"/>
              </a:spcBef>
              <a:spcAft>
                <a:spcPct val="0"/>
              </a:spcAft>
              <a:defRPr>
                <a:solidFill>
                  <a:srgbClr val="215968"/>
                </a:solidFill>
                <a:latin typeface="Calibri" pitchFamily="34" charset="0"/>
                <a:cs typeface="Arial" charset="0"/>
              </a:defRPr>
            </a:lvl8pPr>
            <a:lvl9pPr marL="3886200" indent="-228600" algn="ctr" eaLnBrk="0" fontAlgn="base" hangingPunct="0">
              <a:spcBef>
                <a:spcPct val="0"/>
              </a:spcBef>
              <a:spcAft>
                <a:spcPct val="0"/>
              </a:spcAft>
              <a:defRPr>
                <a:solidFill>
                  <a:srgbClr val="215968"/>
                </a:solidFill>
                <a:latin typeface="Calibri" pitchFamily="34" charset="0"/>
                <a:cs typeface="Arial" charset="0"/>
              </a:defRPr>
            </a:lvl9pPr>
          </a:lstStyle>
          <a:p>
            <a:pPr marL="0" indent="0" algn="ctr" eaLnBrk="1" hangingPunct="1">
              <a:buClr>
                <a:schemeClr val="tx1"/>
              </a:buClr>
              <a:defRPr/>
            </a:pPr>
            <a:r>
              <a:rPr lang="es-ES" sz="1400" b="1" dirty="0">
                <a:solidFill>
                  <a:prstClr val="black"/>
                </a:solidFill>
                <a:latin typeface="Riojana SemiBold" panose="00000700000000000000" pitchFamily="2" charset="0"/>
                <a:cs typeface="Arial" pitchFamily="34" charset="0"/>
              </a:rPr>
              <a:t>DISTRIBUCIÓN POR TIPO DE PERSONA</a:t>
            </a:r>
          </a:p>
        </p:txBody>
      </p:sp>
      <p:graphicFrame>
        <p:nvGraphicFramePr>
          <p:cNvPr id="9" name="Tabla 2">
            <a:extLst>
              <a:ext uri="{FF2B5EF4-FFF2-40B4-BE49-F238E27FC236}">
                <a16:creationId xmlns:a16="http://schemas.microsoft.com/office/drawing/2014/main" id="{8245D30A-E22E-4A63-A1FD-729C5A8E8569}"/>
              </a:ext>
            </a:extLst>
          </p:cNvPr>
          <p:cNvGraphicFramePr>
            <a:graphicFrameLocks noGrp="1"/>
          </p:cNvGraphicFramePr>
          <p:nvPr>
            <p:extLst>
              <p:ext uri="{D42A27DB-BD31-4B8C-83A1-F6EECF244321}">
                <p14:modId xmlns:p14="http://schemas.microsoft.com/office/powerpoint/2010/main" val="1085825813"/>
              </p:ext>
            </p:extLst>
          </p:nvPr>
        </p:nvGraphicFramePr>
        <p:xfrm>
          <a:off x="6194608" y="3890548"/>
          <a:ext cx="4295113" cy="950160"/>
        </p:xfrm>
        <a:graphic>
          <a:graphicData uri="http://schemas.openxmlformats.org/drawingml/2006/table">
            <a:tbl>
              <a:tblPr firstRow="1" bandRow="1">
                <a:tableStyleId>{2D5ABB26-0587-4C30-8999-92F81FD0307C}</a:tableStyleId>
              </a:tblPr>
              <a:tblGrid>
                <a:gridCol w="2801317">
                  <a:extLst>
                    <a:ext uri="{9D8B030D-6E8A-4147-A177-3AD203B41FA5}">
                      <a16:colId xmlns:a16="http://schemas.microsoft.com/office/drawing/2014/main" val="162563539"/>
                    </a:ext>
                  </a:extLst>
                </a:gridCol>
                <a:gridCol w="1493796">
                  <a:extLst>
                    <a:ext uri="{9D8B030D-6E8A-4147-A177-3AD203B41FA5}">
                      <a16:colId xmlns:a16="http://schemas.microsoft.com/office/drawing/2014/main" val="707059818"/>
                    </a:ext>
                  </a:extLst>
                </a:gridCol>
              </a:tblGrid>
              <a:tr h="252984">
                <a:tc>
                  <a:txBody>
                    <a:bodyPr/>
                    <a:lstStyle/>
                    <a:p>
                      <a:r>
                        <a:rPr lang="es-ES" sz="1400" dirty="0">
                          <a:solidFill>
                            <a:schemeClr val="bg1"/>
                          </a:solidFill>
                          <a:latin typeface="Riojana SemiBold" panose="00000700000000000000" pitchFamily="2" charset="0"/>
                          <a:cs typeface="Arial" panose="020B0604020202020204" pitchFamily="34" charset="0"/>
                        </a:rPr>
                        <a:t>TIPO DE PERSONA</a:t>
                      </a:r>
                    </a:p>
                  </a:txBody>
                  <a:tcPr marL="108000" marR="108000" marT="72000" marB="72000">
                    <a:lnL w="12700" cap="flat" cmpd="sng" algn="ctr">
                      <a:solidFill>
                        <a:schemeClr val="bg1">
                          <a:lumMod val="50000"/>
                        </a:schemeClr>
                      </a:solidFill>
                      <a:prstDash val="sysDot"/>
                      <a:round/>
                      <a:headEnd type="none" w="med" len="med"/>
                      <a:tailEnd type="none" w="med" len="med"/>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rgbClr val="7DBC00"/>
                    </a:solidFill>
                  </a:tcPr>
                </a:tc>
                <a:tc>
                  <a:txBody>
                    <a:bodyPr/>
                    <a:lstStyle/>
                    <a:p>
                      <a:r>
                        <a:rPr lang="es-ES" sz="1400" dirty="0">
                          <a:solidFill>
                            <a:schemeClr val="bg1"/>
                          </a:solidFill>
                          <a:latin typeface="Riojana SemiBold" panose="00000700000000000000" pitchFamily="2" charset="0"/>
                          <a:cs typeface="Arial" panose="020B0604020202020204" pitchFamily="34" charset="0"/>
                        </a:rPr>
                        <a:t>% de solicitudes</a:t>
                      </a:r>
                    </a:p>
                  </a:txBody>
                  <a:tcPr marL="108000" marR="108000" marT="72000" marB="72000">
                    <a:lnL w="12700" cap="flat" cmpd="sng" algn="ctr">
                      <a:solidFill>
                        <a:schemeClr val="bg1">
                          <a:lumMod val="50000"/>
                        </a:schemeClr>
                      </a:solidFill>
                      <a:prstDash val="sysDot"/>
                      <a:round/>
                      <a:headEnd type="none" w="med" len="med"/>
                      <a:tailEnd type="none" w="med" len="med"/>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rgbClr val="7DBC00"/>
                    </a:solidFill>
                  </a:tcPr>
                </a:tc>
                <a:extLst>
                  <a:ext uri="{0D108BD9-81ED-4DB2-BD59-A6C34878D82A}">
                    <a16:rowId xmlns:a16="http://schemas.microsoft.com/office/drawing/2014/main" val="3707032221"/>
                  </a:ext>
                </a:extLst>
              </a:tr>
              <a:tr h="252984">
                <a:tc>
                  <a:txBody>
                    <a:bodyPr/>
                    <a:lstStyle/>
                    <a:p>
                      <a:r>
                        <a:rPr lang="es-ES" sz="1000" dirty="0">
                          <a:latin typeface="Riojana Book" panose="00000400000000000000" pitchFamily="2" charset="0"/>
                          <a:cs typeface="Arial" panose="020B0604020202020204" pitchFamily="34" charset="0"/>
                        </a:rPr>
                        <a:t>Persona física</a:t>
                      </a:r>
                    </a:p>
                  </a:txBody>
                  <a:tcPr marL="108000" marR="108000" marT="72000" marB="72000">
                    <a:lnL w="12700" cap="flat" cmpd="sng" algn="ctr">
                      <a:solidFill>
                        <a:schemeClr val="bg1">
                          <a:lumMod val="50000"/>
                        </a:schemeClr>
                      </a:solidFill>
                      <a:prstDash val="sysDot"/>
                      <a:round/>
                      <a:headEnd type="none" w="med" len="med"/>
                      <a:tailEnd type="none" w="med" len="med"/>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tc>
                  <a:txBody>
                    <a:bodyPr/>
                    <a:lstStyle/>
                    <a:p>
                      <a:pPr algn="r"/>
                      <a:r>
                        <a:rPr lang="es-ES" sz="1000" dirty="0" smtClean="0">
                          <a:latin typeface="Riojana Book" panose="00000400000000000000" pitchFamily="2" charset="0"/>
                          <a:cs typeface="Arial" panose="020B0604020202020204" pitchFamily="34" charset="0"/>
                        </a:rPr>
                        <a:t>71,60%</a:t>
                      </a:r>
                      <a:endParaRPr lang="es-ES" sz="1000" dirty="0">
                        <a:latin typeface="Riojana Book" panose="00000400000000000000" pitchFamily="2" charset="0"/>
                        <a:cs typeface="Arial" panose="020B0604020202020204" pitchFamily="34" charset="0"/>
                      </a:endParaRPr>
                    </a:p>
                  </a:txBody>
                  <a:tcPr marL="108000" marR="288000" marT="72000" marB="72000">
                    <a:lnL w="12700" cap="flat" cmpd="sng" algn="ctr">
                      <a:solidFill>
                        <a:schemeClr val="bg1">
                          <a:lumMod val="50000"/>
                        </a:schemeClr>
                      </a:solidFill>
                      <a:prstDash val="sysDot"/>
                      <a:round/>
                      <a:headEnd type="none" w="med" len="med"/>
                      <a:tailEnd type="none" w="med" len="med"/>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892803174"/>
                  </a:ext>
                </a:extLst>
              </a:tr>
              <a:tr h="252984">
                <a:tc>
                  <a:txBody>
                    <a:bodyPr/>
                    <a:lstStyle/>
                    <a:p>
                      <a:r>
                        <a:rPr lang="es-ES" sz="1000" dirty="0">
                          <a:latin typeface="Riojana Book" panose="00000400000000000000" pitchFamily="2" charset="0"/>
                          <a:cs typeface="Arial" panose="020B0604020202020204" pitchFamily="34" charset="0"/>
                        </a:rPr>
                        <a:t>Persona jurídica</a:t>
                      </a:r>
                    </a:p>
                  </a:txBody>
                  <a:tcPr marL="108000" marR="108000" marT="72000" marB="72000">
                    <a:lnL w="12700" cap="flat" cmpd="sng" algn="ctr">
                      <a:solidFill>
                        <a:schemeClr val="bg1">
                          <a:lumMod val="50000"/>
                        </a:schemeClr>
                      </a:solidFill>
                      <a:prstDash val="sysDot"/>
                      <a:round/>
                      <a:headEnd type="none" w="med" len="med"/>
                      <a:tailEnd type="none" w="med" len="med"/>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tc>
                  <a:txBody>
                    <a:bodyPr/>
                    <a:lstStyle/>
                    <a:p>
                      <a:pPr algn="r"/>
                      <a:r>
                        <a:rPr lang="es-ES" sz="1000" dirty="0" smtClean="0">
                          <a:latin typeface="Riojana Book" panose="00000400000000000000" pitchFamily="2" charset="0"/>
                          <a:cs typeface="Arial" panose="020B0604020202020204" pitchFamily="34" charset="0"/>
                        </a:rPr>
                        <a:t>28,40%</a:t>
                      </a:r>
                      <a:endParaRPr lang="es-ES" sz="1000" dirty="0">
                        <a:latin typeface="Riojana Book" panose="00000400000000000000" pitchFamily="2" charset="0"/>
                        <a:cs typeface="Arial" panose="020B0604020202020204" pitchFamily="34" charset="0"/>
                      </a:endParaRPr>
                    </a:p>
                  </a:txBody>
                  <a:tcPr marL="108000" marR="288000" marT="72000" marB="72000">
                    <a:lnL w="12700" cap="flat" cmpd="sng" algn="ctr">
                      <a:solidFill>
                        <a:schemeClr val="bg1">
                          <a:lumMod val="50000"/>
                        </a:schemeClr>
                      </a:solidFill>
                      <a:prstDash val="sysDot"/>
                      <a:round/>
                      <a:headEnd type="none" w="med" len="med"/>
                      <a:tailEnd type="none" w="med" len="med"/>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37124269"/>
                  </a:ext>
                </a:extLst>
              </a:tr>
            </a:tbl>
          </a:graphicData>
        </a:graphic>
      </p:graphicFrame>
      <p:sp>
        <p:nvSpPr>
          <p:cNvPr id="10" name="Text Box 7">
            <a:extLst>
              <a:ext uri="{FF2B5EF4-FFF2-40B4-BE49-F238E27FC236}">
                <a16:creationId xmlns:a16="http://schemas.microsoft.com/office/drawing/2014/main" id="{C2554A16-35B1-4BB4-9579-9314FE940BF1}"/>
              </a:ext>
            </a:extLst>
          </p:cNvPr>
          <p:cNvSpPr txBox="1">
            <a:spLocks noChangeArrowheads="1"/>
          </p:cNvSpPr>
          <p:nvPr/>
        </p:nvSpPr>
        <p:spPr bwMode="auto">
          <a:xfrm>
            <a:off x="5780540" y="4844056"/>
            <a:ext cx="3027030" cy="360850"/>
          </a:xfrm>
          <a:prstGeom prst="rect">
            <a:avLst/>
          </a:prstGeom>
          <a:noFill/>
          <a:ln>
            <a:noFill/>
          </a:ln>
        </p:spPr>
        <p:txBody>
          <a:bodyPr wrap="square" lIns="72000" tIns="72000" rIns="72000" bIns="72000">
            <a:spAutoFit/>
          </a:bodyPr>
          <a:lstStyle>
            <a:lvl1pPr marL="268288" indent="-268288" eaLnBrk="0" hangingPunct="0">
              <a:defRPr>
                <a:solidFill>
                  <a:srgbClr val="215968"/>
                </a:solidFill>
                <a:latin typeface="Calibri" pitchFamily="34" charset="0"/>
                <a:cs typeface="Arial" charset="0"/>
              </a:defRPr>
            </a:lvl1pPr>
            <a:lvl2pPr marL="742950" indent="-285750" eaLnBrk="0" hangingPunct="0">
              <a:defRPr>
                <a:solidFill>
                  <a:srgbClr val="215968"/>
                </a:solidFill>
                <a:latin typeface="Calibri" pitchFamily="34" charset="0"/>
                <a:cs typeface="Arial" charset="0"/>
              </a:defRPr>
            </a:lvl2pPr>
            <a:lvl3pPr marL="1143000" indent="-228600" eaLnBrk="0" hangingPunct="0">
              <a:defRPr>
                <a:solidFill>
                  <a:srgbClr val="215968"/>
                </a:solidFill>
                <a:latin typeface="Calibri" pitchFamily="34" charset="0"/>
                <a:cs typeface="Arial" charset="0"/>
              </a:defRPr>
            </a:lvl3pPr>
            <a:lvl4pPr marL="1600200" indent="-228600" eaLnBrk="0" hangingPunct="0">
              <a:defRPr>
                <a:solidFill>
                  <a:srgbClr val="215968"/>
                </a:solidFill>
                <a:latin typeface="Calibri" pitchFamily="34" charset="0"/>
                <a:cs typeface="Arial" charset="0"/>
              </a:defRPr>
            </a:lvl4pPr>
            <a:lvl5pPr marL="2057400" indent="-228600" eaLnBrk="0" hangingPunct="0">
              <a:defRPr>
                <a:solidFill>
                  <a:srgbClr val="215968"/>
                </a:solidFill>
                <a:latin typeface="Calibri" pitchFamily="34" charset="0"/>
                <a:cs typeface="Arial" charset="0"/>
              </a:defRPr>
            </a:lvl5pPr>
            <a:lvl6pPr marL="2514600" indent="-228600" algn="ctr" eaLnBrk="0" fontAlgn="base" hangingPunct="0">
              <a:spcBef>
                <a:spcPct val="0"/>
              </a:spcBef>
              <a:spcAft>
                <a:spcPct val="0"/>
              </a:spcAft>
              <a:defRPr>
                <a:solidFill>
                  <a:srgbClr val="215968"/>
                </a:solidFill>
                <a:latin typeface="Calibri" pitchFamily="34" charset="0"/>
                <a:cs typeface="Arial" charset="0"/>
              </a:defRPr>
            </a:lvl6pPr>
            <a:lvl7pPr marL="2971800" indent="-228600" algn="ctr" eaLnBrk="0" fontAlgn="base" hangingPunct="0">
              <a:spcBef>
                <a:spcPct val="0"/>
              </a:spcBef>
              <a:spcAft>
                <a:spcPct val="0"/>
              </a:spcAft>
              <a:defRPr>
                <a:solidFill>
                  <a:srgbClr val="215968"/>
                </a:solidFill>
                <a:latin typeface="Calibri" pitchFamily="34" charset="0"/>
                <a:cs typeface="Arial" charset="0"/>
              </a:defRPr>
            </a:lvl7pPr>
            <a:lvl8pPr marL="3429000" indent="-228600" algn="ctr" eaLnBrk="0" fontAlgn="base" hangingPunct="0">
              <a:spcBef>
                <a:spcPct val="0"/>
              </a:spcBef>
              <a:spcAft>
                <a:spcPct val="0"/>
              </a:spcAft>
              <a:defRPr>
                <a:solidFill>
                  <a:srgbClr val="215968"/>
                </a:solidFill>
                <a:latin typeface="Calibri" pitchFamily="34" charset="0"/>
                <a:cs typeface="Arial" charset="0"/>
              </a:defRPr>
            </a:lvl8pPr>
            <a:lvl9pPr marL="3886200" indent="-228600" algn="ctr" eaLnBrk="0" fontAlgn="base" hangingPunct="0">
              <a:spcBef>
                <a:spcPct val="0"/>
              </a:spcBef>
              <a:spcAft>
                <a:spcPct val="0"/>
              </a:spcAft>
              <a:defRPr>
                <a:solidFill>
                  <a:srgbClr val="215968"/>
                </a:solidFill>
                <a:latin typeface="Calibri" pitchFamily="34" charset="0"/>
                <a:cs typeface="Arial" charset="0"/>
              </a:defRPr>
            </a:lvl9pPr>
          </a:lstStyle>
          <a:p>
            <a:pPr marL="0" indent="0" algn="ctr" eaLnBrk="1" hangingPunct="1">
              <a:buClr>
                <a:schemeClr val="tx1"/>
              </a:buClr>
              <a:defRPr/>
            </a:pPr>
            <a:r>
              <a:rPr lang="es-ES" sz="1400" b="1" dirty="0">
                <a:solidFill>
                  <a:prstClr val="black"/>
                </a:solidFill>
                <a:latin typeface="Riojana SemiBold" panose="00000700000000000000" pitchFamily="2" charset="0"/>
                <a:cs typeface="Arial" pitchFamily="34" charset="0"/>
              </a:rPr>
              <a:t>DISTRIBUCIÓN POR SEXO</a:t>
            </a:r>
          </a:p>
        </p:txBody>
      </p:sp>
      <p:graphicFrame>
        <p:nvGraphicFramePr>
          <p:cNvPr id="11" name="Tabla 2">
            <a:extLst>
              <a:ext uri="{FF2B5EF4-FFF2-40B4-BE49-F238E27FC236}">
                <a16:creationId xmlns:a16="http://schemas.microsoft.com/office/drawing/2014/main" id="{97080BE6-7D1E-4CED-8939-4CDC3D0F999F}"/>
              </a:ext>
            </a:extLst>
          </p:cNvPr>
          <p:cNvGraphicFramePr>
            <a:graphicFrameLocks noGrp="1"/>
          </p:cNvGraphicFramePr>
          <p:nvPr>
            <p:extLst>
              <p:ext uri="{D42A27DB-BD31-4B8C-83A1-F6EECF244321}">
                <p14:modId xmlns:p14="http://schemas.microsoft.com/office/powerpoint/2010/main" val="1122000406"/>
              </p:ext>
            </p:extLst>
          </p:nvPr>
        </p:nvGraphicFramePr>
        <p:xfrm>
          <a:off x="6194608" y="5169110"/>
          <a:ext cx="4295113" cy="966228"/>
        </p:xfrm>
        <a:graphic>
          <a:graphicData uri="http://schemas.openxmlformats.org/drawingml/2006/table">
            <a:tbl>
              <a:tblPr firstRow="1" bandRow="1">
                <a:tableStyleId>{2D5ABB26-0587-4C30-8999-92F81FD0307C}</a:tableStyleId>
              </a:tblPr>
              <a:tblGrid>
                <a:gridCol w="2801317">
                  <a:extLst>
                    <a:ext uri="{9D8B030D-6E8A-4147-A177-3AD203B41FA5}">
                      <a16:colId xmlns:a16="http://schemas.microsoft.com/office/drawing/2014/main" val="162563539"/>
                    </a:ext>
                  </a:extLst>
                </a:gridCol>
                <a:gridCol w="1493796">
                  <a:extLst>
                    <a:ext uri="{9D8B030D-6E8A-4147-A177-3AD203B41FA5}">
                      <a16:colId xmlns:a16="http://schemas.microsoft.com/office/drawing/2014/main" val="707059818"/>
                    </a:ext>
                  </a:extLst>
                </a:gridCol>
              </a:tblGrid>
              <a:tr h="304434">
                <a:tc>
                  <a:txBody>
                    <a:bodyPr/>
                    <a:lstStyle/>
                    <a:p>
                      <a:r>
                        <a:rPr lang="es-ES" sz="1400" dirty="0">
                          <a:solidFill>
                            <a:schemeClr val="bg1"/>
                          </a:solidFill>
                          <a:latin typeface="Riojana SemiBold" panose="00000700000000000000" pitchFamily="2" charset="0"/>
                          <a:cs typeface="Arial" panose="020B0604020202020204" pitchFamily="34" charset="0"/>
                        </a:rPr>
                        <a:t>SEXO</a:t>
                      </a:r>
                    </a:p>
                  </a:txBody>
                  <a:tcPr marL="108000" marR="108000" marT="72000" marB="72000">
                    <a:lnL w="12700" cap="flat" cmpd="sng" algn="ctr">
                      <a:solidFill>
                        <a:schemeClr val="bg1">
                          <a:lumMod val="50000"/>
                        </a:schemeClr>
                      </a:solidFill>
                      <a:prstDash val="sysDot"/>
                      <a:round/>
                      <a:headEnd type="none" w="med" len="med"/>
                      <a:tailEnd type="none" w="med" len="med"/>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rgbClr val="7DBC00"/>
                    </a:solidFill>
                  </a:tcPr>
                </a:tc>
                <a:tc>
                  <a:txBody>
                    <a:bodyPr/>
                    <a:lstStyle/>
                    <a:p>
                      <a:r>
                        <a:rPr lang="es-ES" sz="1400" dirty="0">
                          <a:solidFill>
                            <a:schemeClr val="bg1"/>
                          </a:solidFill>
                          <a:latin typeface="Riojana SemiBold" panose="00000700000000000000" pitchFamily="2" charset="0"/>
                          <a:cs typeface="Arial" panose="020B0604020202020204" pitchFamily="34" charset="0"/>
                        </a:rPr>
                        <a:t>% de solicitudes</a:t>
                      </a:r>
                    </a:p>
                  </a:txBody>
                  <a:tcPr marL="108000" marR="108000" marT="72000" marB="72000">
                    <a:lnL w="12700" cap="flat" cmpd="sng" algn="ctr">
                      <a:solidFill>
                        <a:schemeClr val="bg1">
                          <a:lumMod val="50000"/>
                        </a:schemeClr>
                      </a:solidFill>
                      <a:prstDash val="sysDot"/>
                      <a:round/>
                      <a:headEnd type="none" w="med" len="med"/>
                      <a:tailEnd type="none" w="med" len="med"/>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solidFill>
                      <a:srgbClr val="7DBC00"/>
                    </a:solidFill>
                  </a:tcPr>
                </a:tc>
                <a:extLst>
                  <a:ext uri="{0D108BD9-81ED-4DB2-BD59-A6C34878D82A}">
                    <a16:rowId xmlns:a16="http://schemas.microsoft.com/office/drawing/2014/main" val="3707032221"/>
                  </a:ext>
                </a:extLst>
              </a:tr>
              <a:tr h="304434">
                <a:tc>
                  <a:txBody>
                    <a:bodyPr/>
                    <a:lstStyle/>
                    <a:p>
                      <a:r>
                        <a:rPr lang="es-ES" sz="1000" dirty="0">
                          <a:latin typeface="Riojana Book" panose="00000400000000000000" pitchFamily="2" charset="0"/>
                          <a:cs typeface="Arial" panose="020B0604020202020204" pitchFamily="34" charset="0"/>
                        </a:rPr>
                        <a:t>Mujeres</a:t>
                      </a:r>
                    </a:p>
                  </a:txBody>
                  <a:tcPr marL="108000" marR="108000" marT="72000" marB="72000">
                    <a:lnL w="12700" cap="flat" cmpd="sng" algn="ctr">
                      <a:solidFill>
                        <a:schemeClr val="bg1">
                          <a:lumMod val="50000"/>
                        </a:schemeClr>
                      </a:solidFill>
                      <a:prstDash val="sysDot"/>
                      <a:round/>
                      <a:headEnd type="none" w="med" len="med"/>
                      <a:tailEnd type="none" w="med" len="med"/>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tc>
                  <a:txBody>
                    <a:bodyPr/>
                    <a:lstStyle/>
                    <a:p>
                      <a:pPr algn="r"/>
                      <a:r>
                        <a:rPr lang="es-ES" sz="1000" dirty="0" smtClean="0">
                          <a:latin typeface="Riojana Book" panose="00000400000000000000" pitchFamily="2" charset="0"/>
                          <a:cs typeface="Arial" panose="020B0604020202020204" pitchFamily="34" charset="0"/>
                        </a:rPr>
                        <a:t>34,48%</a:t>
                      </a:r>
                      <a:endParaRPr lang="es-ES" sz="1000" dirty="0">
                        <a:latin typeface="Riojana Book" panose="00000400000000000000" pitchFamily="2" charset="0"/>
                        <a:cs typeface="Arial" panose="020B0604020202020204" pitchFamily="34" charset="0"/>
                      </a:endParaRPr>
                    </a:p>
                  </a:txBody>
                  <a:tcPr marL="108000" marR="288000" marT="72000" marB="72000">
                    <a:lnL w="12700" cap="flat" cmpd="sng" algn="ctr">
                      <a:solidFill>
                        <a:schemeClr val="bg1">
                          <a:lumMod val="50000"/>
                        </a:schemeClr>
                      </a:solidFill>
                      <a:prstDash val="sysDot"/>
                      <a:round/>
                      <a:headEnd type="none" w="med" len="med"/>
                      <a:tailEnd type="none" w="med" len="med"/>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892803174"/>
                  </a:ext>
                </a:extLst>
              </a:tr>
              <a:tr h="304434">
                <a:tc>
                  <a:txBody>
                    <a:bodyPr/>
                    <a:lstStyle/>
                    <a:p>
                      <a:r>
                        <a:rPr lang="es-ES" sz="1000" dirty="0">
                          <a:latin typeface="Riojana Book" panose="00000400000000000000" pitchFamily="2" charset="0"/>
                          <a:cs typeface="Arial" panose="020B0604020202020204" pitchFamily="34" charset="0"/>
                        </a:rPr>
                        <a:t>Hombres</a:t>
                      </a:r>
                    </a:p>
                  </a:txBody>
                  <a:tcPr marL="108000" marR="108000" marT="72000" marB="72000">
                    <a:lnL w="12700" cap="flat" cmpd="sng" algn="ctr">
                      <a:solidFill>
                        <a:schemeClr val="bg1">
                          <a:lumMod val="50000"/>
                        </a:schemeClr>
                      </a:solidFill>
                      <a:prstDash val="sysDot"/>
                      <a:round/>
                      <a:headEnd type="none" w="med" len="med"/>
                      <a:tailEnd type="none" w="med" len="med"/>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tc>
                  <a:txBody>
                    <a:bodyPr/>
                    <a:lstStyle/>
                    <a:p>
                      <a:pPr algn="r"/>
                      <a:r>
                        <a:rPr lang="es-ES" sz="1000" dirty="0" smtClean="0">
                          <a:latin typeface="Riojana Book" panose="00000400000000000000" pitchFamily="2" charset="0"/>
                          <a:cs typeface="Arial" panose="020B0604020202020204" pitchFamily="34" charset="0"/>
                        </a:rPr>
                        <a:t>65,52%</a:t>
                      </a:r>
                      <a:endParaRPr lang="es-ES" sz="1000" dirty="0">
                        <a:latin typeface="Riojana Book" panose="00000400000000000000" pitchFamily="2" charset="0"/>
                        <a:cs typeface="Arial" panose="020B0604020202020204" pitchFamily="34" charset="0"/>
                      </a:endParaRPr>
                    </a:p>
                  </a:txBody>
                  <a:tcPr marL="108000" marR="288000" marT="72000" marB="72000">
                    <a:lnL w="12700" cap="flat" cmpd="sng" algn="ctr">
                      <a:solidFill>
                        <a:schemeClr val="bg1">
                          <a:lumMod val="50000"/>
                        </a:schemeClr>
                      </a:solidFill>
                      <a:prstDash val="sysDot"/>
                      <a:round/>
                      <a:headEnd type="none" w="med" len="med"/>
                      <a:tailEnd type="none" w="med" len="med"/>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37124269"/>
                  </a:ext>
                </a:extLst>
              </a:tr>
            </a:tbl>
          </a:graphicData>
        </a:graphic>
      </p:graphicFrame>
      <p:graphicFrame>
        <p:nvGraphicFramePr>
          <p:cNvPr id="12" name="Gráfico 11"/>
          <p:cNvGraphicFramePr>
            <a:graphicFrameLocks/>
          </p:cNvGraphicFramePr>
          <p:nvPr>
            <p:extLst>
              <p:ext uri="{D42A27DB-BD31-4B8C-83A1-F6EECF244321}">
                <p14:modId xmlns:p14="http://schemas.microsoft.com/office/powerpoint/2010/main" val="3085976039"/>
              </p:ext>
            </p:extLst>
          </p:nvPr>
        </p:nvGraphicFramePr>
        <p:xfrm>
          <a:off x="1053082" y="2224787"/>
          <a:ext cx="2905125" cy="4010025"/>
        </p:xfrm>
        <a:graphic>
          <a:graphicData uri="http://schemas.openxmlformats.org/drawingml/2006/chart">
            <c:chart xmlns:c="http://schemas.openxmlformats.org/drawingml/2006/chart" xmlns:r="http://schemas.openxmlformats.org/officeDocument/2006/relationships" r:id="rId2"/>
          </a:graphicData>
        </a:graphic>
      </p:graphicFrame>
      <p:sp>
        <p:nvSpPr>
          <p:cNvPr id="14" name="Marcador de número de diapositiva 13"/>
          <p:cNvSpPr>
            <a:spLocks noGrp="1"/>
          </p:cNvSpPr>
          <p:nvPr>
            <p:ph type="sldNum" sz="quarter" idx="12"/>
          </p:nvPr>
        </p:nvSpPr>
        <p:spPr>
          <a:xfrm>
            <a:off x="4069777" y="6492875"/>
            <a:ext cx="2743200" cy="365125"/>
          </a:xfrm>
        </p:spPr>
        <p:txBody>
          <a:bodyPr/>
          <a:lstStyle/>
          <a:p>
            <a:pPr algn="ctr"/>
            <a:fld id="{B791D71A-D7E1-4C80-B8F2-51298E478140}" type="slidenum">
              <a:rPr lang="es-ES" sz="900" smtClean="0">
                <a:solidFill>
                  <a:schemeClr val="tx1"/>
                </a:solidFill>
                <a:latin typeface="Riojana" panose="00000500000000000000" pitchFamily="2" charset="0"/>
              </a:rPr>
              <a:pPr algn="ctr"/>
              <a:t>6</a:t>
            </a:fld>
            <a:endParaRPr lang="es-ES" sz="900" dirty="0">
              <a:solidFill>
                <a:schemeClr val="tx1"/>
              </a:solidFill>
              <a:latin typeface="Riojana" panose="00000500000000000000" pitchFamily="2" charset="0"/>
            </a:endParaRPr>
          </a:p>
        </p:txBody>
      </p:sp>
      <p:pic>
        <p:nvPicPr>
          <p:cNvPr id="16" name="Imagen 15">
            <a:extLst>
              <a:ext uri="{FF2B5EF4-FFF2-40B4-BE49-F238E27FC236}">
                <a16:creationId xmlns:a16="http://schemas.microsoft.com/office/drawing/2014/main" id="{A895E6F9-59EC-7D63-F3E5-097CE3E892D1}"/>
              </a:ext>
            </a:extLst>
          </p:cNvPr>
          <p:cNvPicPr>
            <a:picLocks noChangeAspect="1"/>
          </p:cNvPicPr>
          <p:nvPr/>
        </p:nvPicPr>
        <p:blipFill>
          <a:blip r:embed="rId3"/>
          <a:stretch>
            <a:fillRect/>
          </a:stretch>
        </p:blipFill>
        <p:spPr>
          <a:xfrm>
            <a:off x="10633509" y="652490"/>
            <a:ext cx="913533" cy="230833"/>
          </a:xfrm>
          <a:prstGeom prst="rect">
            <a:avLst/>
          </a:prstGeom>
        </p:spPr>
      </p:pic>
    </p:spTree>
    <p:extLst>
      <p:ext uri="{BB962C8B-B14F-4D97-AF65-F5344CB8AC3E}">
        <p14:creationId xmlns:p14="http://schemas.microsoft.com/office/powerpoint/2010/main" val="2323719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1061183222"/>
              </p:ext>
            </p:extLst>
          </p:nvPr>
        </p:nvGraphicFramePr>
        <p:xfrm>
          <a:off x="333375" y="657225"/>
          <a:ext cx="10421821" cy="5743576"/>
        </p:xfrm>
        <a:graphic>
          <a:graphicData uri="http://schemas.openxmlformats.org/drawingml/2006/chart">
            <c:chart xmlns:c="http://schemas.openxmlformats.org/drawingml/2006/chart" xmlns:r="http://schemas.openxmlformats.org/officeDocument/2006/relationships" r:id="rId2"/>
          </a:graphicData>
        </a:graphic>
      </p:graphicFrame>
      <p:sp>
        <p:nvSpPr>
          <p:cNvPr id="3" name="Título 2"/>
          <p:cNvSpPr>
            <a:spLocks noGrp="1"/>
          </p:cNvSpPr>
          <p:nvPr>
            <p:ph type="title"/>
          </p:nvPr>
        </p:nvSpPr>
        <p:spPr>
          <a:xfrm>
            <a:off x="238125" y="342899"/>
            <a:ext cx="11020425" cy="733425"/>
          </a:xfrm>
        </p:spPr>
        <p:txBody>
          <a:bodyPr>
            <a:normAutofit fontScale="90000"/>
          </a:bodyPr>
          <a:lstStyle/>
          <a:p>
            <a:r>
              <a:rPr lang="es-ES" sz="2900" dirty="0" smtClean="0">
                <a:latin typeface="Riojana SemiBold" panose="00000700000000000000" pitchFamily="2" charset="0"/>
                <a:sym typeface="Nunito Sans"/>
              </a:rPr>
              <a:t>Ámbitos temáticos de las solicitudes recibidas  </a:t>
            </a:r>
            <a:r>
              <a:rPr lang="es-ES" dirty="0">
                <a:solidFill>
                  <a:srgbClr val="4A8464"/>
                </a:solidFill>
                <a:latin typeface="Arial" panose="020B0604020202020204" pitchFamily="34" charset="0"/>
                <a:sym typeface="Nunito Sans"/>
              </a:rPr>
              <a:t/>
            </a:r>
            <a:br>
              <a:rPr lang="es-ES" dirty="0">
                <a:solidFill>
                  <a:srgbClr val="4A8464"/>
                </a:solidFill>
                <a:latin typeface="Arial" panose="020B0604020202020204" pitchFamily="34" charset="0"/>
                <a:sym typeface="Nunito Sans"/>
              </a:rPr>
            </a:br>
            <a:endParaRPr lang="es-ES" dirty="0"/>
          </a:p>
        </p:txBody>
      </p:sp>
      <p:sp>
        <p:nvSpPr>
          <p:cNvPr id="7" name="Marcador de número de diapositiva 13"/>
          <p:cNvSpPr>
            <a:spLocks noGrp="1"/>
          </p:cNvSpPr>
          <p:nvPr>
            <p:ph type="sldNum" sz="quarter" idx="12"/>
          </p:nvPr>
        </p:nvSpPr>
        <p:spPr>
          <a:xfrm>
            <a:off x="4069777" y="6492875"/>
            <a:ext cx="2743200" cy="365125"/>
          </a:xfrm>
        </p:spPr>
        <p:txBody>
          <a:bodyPr/>
          <a:lstStyle/>
          <a:p>
            <a:pPr algn="ctr"/>
            <a:fld id="{B791D71A-D7E1-4C80-B8F2-51298E478140}" type="slidenum">
              <a:rPr lang="es-ES" sz="900" smtClean="0">
                <a:solidFill>
                  <a:schemeClr val="tx1"/>
                </a:solidFill>
                <a:latin typeface="Riojana" panose="00000500000000000000" pitchFamily="2" charset="0"/>
              </a:rPr>
              <a:pPr algn="ctr"/>
              <a:t>7</a:t>
            </a:fld>
            <a:endParaRPr lang="es-ES" sz="900" dirty="0">
              <a:solidFill>
                <a:schemeClr val="tx1"/>
              </a:solidFill>
              <a:latin typeface="Riojana" panose="00000500000000000000" pitchFamily="2" charset="0"/>
            </a:endParaRPr>
          </a:p>
        </p:txBody>
      </p:sp>
      <p:pic>
        <p:nvPicPr>
          <p:cNvPr id="8" name="Imagen 7">
            <a:extLst>
              <a:ext uri="{FF2B5EF4-FFF2-40B4-BE49-F238E27FC236}">
                <a16:creationId xmlns:a16="http://schemas.microsoft.com/office/drawing/2014/main" id="{A895E6F9-59EC-7D63-F3E5-097CE3E892D1}"/>
              </a:ext>
            </a:extLst>
          </p:cNvPr>
          <p:cNvPicPr>
            <a:picLocks noChangeAspect="1"/>
          </p:cNvPicPr>
          <p:nvPr/>
        </p:nvPicPr>
        <p:blipFill>
          <a:blip r:embed="rId3"/>
          <a:stretch>
            <a:fillRect/>
          </a:stretch>
        </p:blipFill>
        <p:spPr>
          <a:xfrm>
            <a:off x="10644721" y="365125"/>
            <a:ext cx="913533" cy="230833"/>
          </a:xfrm>
          <a:prstGeom prst="rect">
            <a:avLst/>
          </a:prstGeom>
        </p:spPr>
      </p:pic>
    </p:spTree>
    <p:extLst>
      <p:ext uri="{BB962C8B-B14F-4D97-AF65-F5344CB8AC3E}">
        <p14:creationId xmlns:p14="http://schemas.microsoft.com/office/powerpoint/2010/main" val="1858616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74BC1E"/>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C5DF720-5866-D839-C16E-972AAE8AE83F}"/>
              </a:ext>
            </a:extLst>
          </p:cNvPr>
          <p:cNvPicPr>
            <a:picLocks noChangeAspect="1"/>
          </p:cNvPicPr>
          <p:nvPr/>
        </p:nvPicPr>
        <p:blipFill>
          <a:blip r:embed="rId2"/>
          <a:stretch>
            <a:fillRect/>
          </a:stretch>
        </p:blipFill>
        <p:spPr>
          <a:xfrm>
            <a:off x="9066997" y="5334283"/>
            <a:ext cx="1723723" cy="435553"/>
          </a:xfrm>
          <a:prstGeom prst="rect">
            <a:avLst/>
          </a:prstGeom>
        </p:spPr>
      </p:pic>
      <p:sp>
        <p:nvSpPr>
          <p:cNvPr id="6" name="TextBox 3">
            <a:extLst>
              <a:ext uri="{FF2B5EF4-FFF2-40B4-BE49-F238E27FC236}">
                <a16:creationId xmlns:a16="http://schemas.microsoft.com/office/drawing/2014/main" id="{3BF49F5E-8B52-45C5-B8C1-935CDA5BD9E2}"/>
              </a:ext>
            </a:extLst>
          </p:cNvPr>
          <p:cNvSpPr txBox="1"/>
          <p:nvPr/>
        </p:nvSpPr>
        <p:spPr>
          <a:xfrm>
            <a:off x="1431021" y="2510391"/>
            <a:ext cx="9084578" cy="584775"/>
          </a:xfrm>
          <a:prstGeom prst="rect">
            <a:avLst/>
          </a:prstGeom>
          <a:noFill/>
        </p:spPr>
        <p:txBody>
          <a:bodyPr wrap="square" rtlCol="0">
            <a:spAutoFit/>
          </a:bodyPr>
          <a:lstStyle/>
          <a:p>
            <a:pPr lvl="0" algn="ctr"/>
            <a:r>
              <a:rPr lang="es-ES" sz="3200" spc="-42" dirty="0">
                <a:solidFill>
                  <a:schemeClr val="bg1"/>
                </a:solidFill>
                <a:latin typeface="Riojana SemiBold" panose="00000700000000000000" pitchFamily="2" charset="0"/>
                <a:ea typeface="Segoe UI Black" panose="020B0A02040204020203" pitchFamily="34" charset="0"/>
                <a:cs typeface="Arial" panose="020B0604020202020204" pitchFamily="34" charset="0"/>
              </a:rPr>
              <a:t>3- RESOLUCIONES DE ACCESO EMITIDAS</a:t>
            </a:r>
            <a:endParaRPr kumimoji="0" lang="en-AR" sz="3200" b="1" i="0" u="none" strike="noStrike" kern="1200" cap="none" spc="0" normalizeH="0" baseline="0" noProof="0" dirty="0">
              <a:ln>
                <a:noFill/>
              </a:ln>
              <a:solidFill>
                <a:prstClr val="white"/>
              </a:solidFill>
              <a:effectLst/>
              <a:uLnTx/>
              <a:uFillTx/>
              <a:latin typeface="Riojana SemiBold" panose="00000700000000000000" pitchFamily="2" charset="0"/>
            </a:endParaRPr>
          </a:p>
        </p:txBody>
      </p:sp>
    </p:spTree>
    <p:extLst>
      <p:ext uri="{BB962C8B-B14F-4D97-AF65-F5344CB8AC3E}">
        <p14:creationId xmlns:p14="http://schemas.microsoft.com/office/powerpoint/2010/main" val="2791236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91"/>
          <p:cNvSpPr txBox="1">
            <a:spLocks/>
          </p:cNvSpPr>
          <p:nvPr/>
        </p:nvSpPr>
        <p:spPr>
          <a:xfrm>
            <a:off x="632520" y="551144"/>
            <a:ext cx="8784976" cy="400110"/>
          </a:xfrm>
          <a:prstGeom prst="rect">
            <a:avLst/>
          </a:prstGeom>
          <a:noFill/>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2600" b="0" dirty="0">
                <a:solidFill>
                  <a:schemeClr val="tx1"/>
                </a:solidFill>
                <a:latin typeface="Riojana SemiBold" panose="00000700000000000000" pitchFamily="2" charset="0"/>
                <a:sym typeface="Nunito Sans"/>
              </a:rPr>
              <a:t>Resoluciones </a:t>
            </a:r>
            <a:r>
              <a:rPr lang="es-ES" sz="2600" b="0" dirty="0" smtClean="0">
                <a:solidFill>
                  <a:schemeClr val="tx1"/>
                </a:solidFill>
                <a:latin typeface="Riojana SemiBold" panose="00000700000000000000" pitchFamily="2" charset="0"/>
                <a:sym typeface="Nunito Sans"/>
              </a:rPr>
              <a:t>emitidas </a:t>
            </a:r>
            <a:endParaRPr lang="es-ES" sz="2600" b="0" dirty="0">
              <a:solidFill>
                <a:schemeClr val="tx1"/>
              </a:solidFill>
              <a:latin typeface="Riojana SemiBold" panose="00000700000000000000" pitchFamily="2" charset="0"/>
              <a:sym typeface="Nunito Sans"/>
            </a:endParaRPr>
          </a:p>
        </p:txBody>
      </p:sp>
      <p:sp>
        <p:nvSpPr>
          <p:cNvPr id="4" name="Text Box 7">
            <a:extLst>
              <a:ext uri="{FF2B5EF4-FFF2-40B4-BE49-F238E27FC236}">
                <a16:creationId xmlns:a16="http://schemas.microsoft.com/office/drawing/2014/main" id="{DB2A0EE4-6E87-4E60-ABE8-2B64E2C96F1E}"/>
              </a:ext>
            </a:extLst>
          </p:cNvPr>
          <p:cNvSpPr txBox="1">
            <a:spLocks noChangeArrowheads="1"/>
          </p:cNvSpPr>
          <p:nvPr/>
        </p:nvSpPr>
        <p:spPr bwMode="auto">
          <a:xfrm>
            <a:off x="560512" y="908720"/>
            <a:ext cx="8784976" cy="945625"/>
          </a:xfrm>
          <a:prstGeom prst="rect">
            <a:avLst/>
          </a:prstGeom>
          <a:noFill/>
          <a:ln>
            <a:noFill/>
          </a:ln>
        </p:spPr>
        <p:txBody>
          <a:bodyPr wrap="square" lIns="72000" tIns="72000" rIns="72000" bIns="72000">
            <a:spAutoFit/>
          </a:bodyPr>
          <a:lstStyle>
            <a:lvl1pPr marL="268288" indent="-268288" eaLnBrk="0" hangingPunct="0">
              <a:defRPr>
                <a:solidFill>
                  <a:srgbClr val="215968"/>
                </a:solidFill>
                <a:latin typeface="Calibri" pitchFamily="34" charset="0"/>
                <a:cs typeface="Arial" charset="0"/>
              </a:defRPr>
            </a:lvl1pPr>
            <a:lvl2pPr marL="742950" indent="-285750" eaLnBrk="0" hangingPunct="0">
              <a:defRPr>
                <a:solidFill>
                  <a:srgbClr val="215968"/>
                </a:solidFill>
                <a:latin typeface="Calibri" pitchFamily="34" charset="0"/>
                <a:cs typeface="Arial" charset="0"/>
              </a:defRPr>
            </a:lvl2pPr>
            <a:lvl3pPr marL="1143000" indent="-228600" eaLnBrk="0" hangingPunct="0">
              <a:defRPr>
                <a:solidFill>
                  <a:srgbClr val="215968"/>
                </a:solidFill>
                <a:latin typeface="Calibri" pitchFamily="34" charset="0"/>
                <a:cs typeface="Arial" charset="0"/>
              </a:defRPr>
            </a:lvl3pPr>
            <a:lvl4pPr marL="1600200" indent="-228600" eaLnBrk="0" hangingPunct="0">
              <a:defRPr>
                <a:solidFill>
                  <a:srgbClr val="215968"/>
                </a:solidFill>
                <a:latin typeface="Calibri" pitchFamily="34" charset="0"/>
                <a:cs typeface="Arial" charset="0"/>
              </a:defRPr>
            </a:lvl4pPr>
            <a:lvl5pPr marL="2057400" indent="-228600" eaLnBrk="0" hangingPunct="0">
              <a:defRPr>
                <a:solidFill>
                  <a:srgbClr val="215968"/>
                </a:solidFill>
                <a:latin typeface="Calibri" pitchFamily="34" charset="0"/>
                <a:cs typeface="Arial" charset="0"/>
              </a:defRPr>
            </a:lvl5pPr>
            <a:lvl6pPr marL="2514600" indent="-228600" algn="ctr" eaLnBrk="0" fontAlgn="base" hangingPunct="0">
              <a:spcBef>
                <a:spcPct val="0"/>
              </a:spcBef>
              <a:spcAft>
                <a:spcPct val="0"/>
              </a:spcAft>
              <a:defRPr>
                <a:solidFill>
                  <a:srgbClr val="215968"/>
                </a:solidFill>
                <a:latin typeface="Calibri" pitchFamily="34" charset="0"/>
                <a:cs typeface="Arial" charset="0"/>
              </a:defRPr>
            </a:lvl6pPr>
            <a:lvl7pPr marL="2971800" indent="-228600" algn="ctr" eaLnBrk="0" fontAlgn="base" hangingPunct="0">
              <a:spcBef>
                <a:spcPct val="0"/>
              </a:spcBef>
              <a:spcAft>
                <a:spcPct val="0"/>
              </a:spcAft>
              <a:defRPr>
                <a:solidFill>
                  <a:srgbClr val="215968"/>
                </a:solidFill>
                <a:latin typeface="Calibri" pitchFamily="34" charset="0"/>
                <a:cs typeface="Arial" charset="0"/>
              </a:defRPr>
            </a:lvl7pPr>
            <a:lvl8pPr marL="3429000" indent="-228600" algn="ctr" eaLnBrk="0" fontAlgn="base" hangingPunct="0">
              <a:spcBef>
                <a:spcPct val="0"/>
              </a:spcBef>
              <a:spcAft>
                <a:spcPct val="0"/>
              </a:spcAft>
              <a:defRPr>
                <a:solidFill>
                  <a:srgbClr val="215968"/>
                </a:solidFill>
                <a:latin typeface="Calibri" pitchFamily="34" charset="0"/>
                <a:cs typeface="Arial" charset="0"/>
              </a:defRPr>
            </a:lvl8pPr>
            <a:lvl9pPr marL="3886200" indent="-228600" algn="ctr" eaLnBrk="0" fontAlgn="base" hangingPunct="0">
              <a:spcBef>
                <a:spcPct val="0"/>
              </a:spcBef>
              <a:spcAft>
                <a:spcPct val="0"/>
              </a:spcAft>
              <a:defRPr>
                <a:solidFill>
                  <a:srgbClr val="215968"/>
                </a:solidFill>
                <a:latin typeface="Calibri" pitchFamily="34" charset="0"/>
                <a:cs typeface="Arial" charset="0"/>
              </a:defRPr>
            </a:lvl9pPr>
          </a:lstStyle>
          <a:p>
            <a:pPr marL="0" indent="0" algn="just" eaLnBrk="1" hangingPunct="1">
              <a:buClr>
                <a:schemeClr val="tx1"/>
              </a:buClr>
              <a:defRPr/>
            </a:pPr>
            <a:r>
              <a:rPr lang="es-ES" sz="1300" dirty="0">
                <a:solidFill>
                  <a:prstClr val="black"/>
                </a:solidFill>
                <a:latin typeface="Riojana Book" panose="00000400000000000000" pitchFamily="2" charset="0"/>
                <a:cs typeface="Arial" pitchFamily="34" charset="0"/>
              </a:rPr>
              <a:t>A lo largo de </a:t>
            </a:r>
            <a:r>
              <a:rPr lang="es-ES" sz="1300" dirty="0" smtClean="0">
                <a:solidFill>
                  <a:prstClr val="black"/>
                </a:solidFill>
                <a:latin typeface="Riojana Book" panose="00000400000000000000" pitchFamily="2" charset="0"/>
                <a:cs typeface="Arial" pitchFamily="34" charset="0"/>
              </a:rPr>
              <a:t>2023 </a:t>
            </a:r>
            <a:r>
              <a:rPr lang="es-ES" sz="1300" dirty="0">
                <a:solidFill>
                  <a:prstClr val="black"/>
                </a:solidFill>
                <a:latin typeface="Riojana Book" panose="00000400000000000000" pitchFamily="2" charset="0"/>
                <a:cs typeface="Arial" pitchFamily="34" charset="0"/>
              </a:rPr>
              <a:t>se han emitido un total de </a:t>
            </a:r>
            <a:r>
              <a:rPr lang="es-ES" sz="1300" dirty="0" smtClean="0">
                <a:solidFill>
                  <a:prstClr val="black"/>
                </a:solidFill>
                <a:latin typeface="Riojana Book" panose="00000400000000000000" pitchFamily="2" charset="0"/>
                <a:cs typeface="Arial" pitchFamily="34" charset="0"/>
              </a:rPr>
              <a:t>133 </a:t>
            </a:r>
            <a:r>
              <a:rPr lang="es-ES" sz="1300" dirty="0">
                <a:solidFill>
                  <a:prstClr val="black"/>
                </a:solidFill>
                <a:latin typeface="Riojana Book" panose="00000400000000000000" pitchFamily="2" charset="0"/>
                <a:cs typeface="Arial" pitchFamily="34" charset="0"/>
              </a:rPr>
              <a:t>resoluciones de </a:t>
            </a:r>
            <a:r>
              <a:rPr lang="es-ES" sz="1300" dirty="0" smtClean="0">
                <a:solidFill>
                  <a:prstClr val="black"/>
                </a:solidFill>
                <a:latin typeface="Riojana Book" panose="00000400000000000000" pitchFamily="2" charset="0"/>
                <a:cs typeface="Arial" pitchFamily="34" charset="0"/>
              </a:rPr>
              <a:t>acceso a la información pública.</a:t>
            </a:r>
            <a:endParaRPr lang="es-ES" sz="1300" dirty="0">
              <a:solidFill>
                <a:prstClr val="black"/>
              </a:solidFill>
              <a:latin typeface="Riojana Book" panose="00000400000000000000" pitchFamily="2" charset="0"/>
              <a:cs typeface="Arial" pitchFamily="34" charset="0"/>
            </a:endParaRPr>
          </a:p>
          <a:p>
            <a:pPr marL="0" indent="0" algn="just" eaLnBrk="1" hangingPunct="1">
              <a:buClr>
                <a:schemeClr val="tx1"/>
              </a:buClr>
              <a:defRPr/>
            </a:pPr>
            <a:r>
              <a:rPr lang="es-ES" sz="1300" dirty="0">
                <a:solidFill>
                  <a:prstClr val="black"/>
                </a:solidFill>
                <a:latin typeface="Riojana Book" panose="00000400000000000000" pitchFamily="2" charset="0"/>
                <a:cs typeface="Arial" pitchFamily="34" charset="0"/>
              </a:rPr>
              <a:t>Se ha concedido el acceso a la información solicitada en un </a:t>
            </a:r>
            <a:r>
              <a:rPr lang="es-ES" sz="1300" dirty="0" smtClean="0">
                <a:solidFill>
                  <a:prstClr val="black"/>
                </a:solidFill>
                <a:latin typeface="Riojana Book" panose="00000400000000000000" pitchFamily="2" charset="0"/>
                <a:cs typeface="Arial" pitchFamily="34" charset="0"/>
              </a:rPr>
              <a:t>77,16% </a:t>
            </a:r>
            <a:r>
              <a:rPr lang="es-ES" sz="1300" dirty="0">
                <a:solidFill>
                  <a:prstClr val="black"/>
                </a:solidFill>
                <a:latin typeface="Riojana Book" panose="00000400000000000000" pitchFamily="2" charset="0"/>
                <a:cs typeface="Arial" pitchFamily="34" charset="0"/>
              </a:rPr>
              <a:t>de las solicitudes recibidas (en el </a:t>
            </a:r>
            <a:r>
              <a:rPr lang="es-ES" sz="1300" dirty="0" smtClean="0">
                <a:solidFill>
                  <a:prstClr val="black"/>
                </a:solidFill>
                <a:latin typeface="Riojana Book" panose="00000400000000000000" pitchFamily="2" charset="0"/>
                <a:cs typeface="Arial" pitchFamily="34" charset="0"/>
              </a:rPr>
              <a:t>80,80% </a:t>
            </a:r>
            <a:r>
              <a:rPr lang="es-ES" sz="1300" dirty="0">
                <a:solidFill>
                  <a:prstClr val="black"/>
                </a:solidFill>
                <a:latin typeface="Riojana Book" panose="00000400000000000000" pitchFamily="2" charset="0"/>
                <a:cs typeface="Arial" pitchFamily="34" charset="0"/>
              </a:rPr>
              <a:t>de los casos el acceso total y en el </a:t>
            </a:r>
            <a:r>
              <a:rPr lang="es-ES" sz="1300" dirty="0" smtClean="0">
                <a:solidFill>
                  <a:prstClr val="black"/>
                </a:solidFill>
                <a:latin typeface="Riojana Book" panose="00000400000000000000" pitchFamily="2" charset="0"/>
                <a:cs typeface="Arial" pitchFamily="34" charset="0"/>
              </a:rPr>
              <a:t>19,20% </a:t>
            </a:r>
            <a:r>
              <a:rPr lang="es-ES" sz="1300" dirty="0">
                <a:solidFill>
                  <a:prstClr val="black"/>
                </a:solidFill>
                <a:latin typeface="Riojana Book" panose="00000400000000000000" pitchFamily="2" charset="0"/>
                <a:cs typeface="Arial" pitchFamily="34" charset="0"/>
              </a:rPr>
              <a:t>el acceso parcial), habiéndose denegado el acceso en el </a:t>
            </a:r>
            <a:r>
              <a:rPr lang="es-ES" sz="1300" dirty="0" smtClean="0">
                <a:solidFill>
                  <a:prstClr val="black"/>
                </a:solidFill>
                <a:latin typeface="Riojana Book" panose="00000400000000000000" pitchFamily="2" charset="0"/>
                <a:cs typeface="Arial" pitchFamily="34" charset="0"/>
              </a:rPr>
              <a:t>2,47% </a:t>
            </a:r>
            <a:r>
              <a:rPr lang="es-ES" sz="1300" dirty="0">
                <a:solidFill>
                  <a:prstClr val="black"/>
                </a:solidFill>
                <a:latin typeface="Riojana Book" panose="00000400000000000000" pitchFamily="2" charset="0"/>
                <a:cs typeface="Arial" pitchFamily="34" charset="0"/>
              </a:rPr>
              <a:t>de los casos. </a:t>
            </a:r>
            <a:r>
              <a:rPr lang="es-ES" sz="1300" dirty="0" smtClean="0">
                <a:solidFill>
                  <a:prstClr val="black"/>
                </a:solidFill>
                <a:latin typeface="Riojana Book" panose="00000400000000000000" pitchFamily="2" charset="0"/>
                <a:cs typeface="Arial" pitchFamily="34" charset="0"/>
              </a:rPr>
              <a:t>La principal motivación </a:t>
            </a:r>
            <a:r>
              <a:rPr lang="es-ES" sz="1300" dirty="0">
                <a:solidFill>
                  <a:prstClr val="black"/>
                </a:solidFill>
                <a:latin typeface="Riojana Book" panose="00000400000000000000" pitchFamily="2" charset="0"/>
                <a:cs typeface="Arial" pitchFamily="34" charset="0"/>
              </a:rPr>
              <a:t>para la denegación </a:t>
            </a:r>
            <a:r>
              <a:rPr lang="es-ES" sz="1300" dirty="0" smtClean="0">
                <a:solidFill>
                  <a:prstClr val="black"/>
                </a:solidFill>
                <a:latin typeface="Riojana Book" panose="00000400000000000000" pitchFamily="2" charset="0"/>
                <a:cs typeface="Arial" pitchFamily="34" charset="0"/>
              </a:rPr>
              <a:t>ha </a:t>
            </a:r>
            <a:r>
              <a:rPr lang="es-ES" sz="1300" dirty="0">
                <a:solidFill>
                  <a:prstClr val="black"/>
                </a:solidFill>
                <a:latin typeface="Riojana Book" panose="00000400000000000000" pitchFamily="2" charset="0"/>
                <a:cs typeface="Arial" pitchFamily="34" charset="0"/>
              </a:rPr>
              <a:t>sido </a:t>
            </a:r>
            <a:r>
              <a:rPr lang="es-ES" sz="1300" dirty="0" smtClean="0">
                <a:solidFill>
                  <a:prstClr val="black"/>
                </a:solidFill>
                <a:latin typeface="Riojana Book" panose="00000400000000000000" pitchFamily="2" charset="0"/>
                <a:cs typeface="Arial" pitchFamily="34" charset="0"/>
              </a:rPr>
              <a:t>la protección de datos personales.</a:t>
            </a:r>
            <a:endParaRPr lang="es-ES" sz="1300" dirty="0">
              <a:solidFill>
                <a:prstClr val="black"/>
              </a:solidFill>
              <a:latin typeface="Riojana Book" panose="00000400000000000000" pitchFamily="2" charset="0"/>
              <a:cs typeface="Arial" pitchFamily="34" charset="0"/>
            </a:endParaRPr>
          </a:p>
        </p:txBody>
      </p:sp>
      <p:sp>
        <p:nvSpPr>
          <p:cNvPr id="5" name="Text Box 7">
            <a:extLst>
              <a:ext uri="{FF2B5EF4-FFF2-40B4-BE49-F238E27FC236}">
                <a16:creationId xmlns:a16="http://schemas.microsoft.com/office/drawing/2014/main" id="{349BFD15-CD41-493F-819D-0183FD01F314}"/>
              </a:ext>
            </a:extLst>
          </p:cNvPr>
          <p:cNvSpPr txBox="1">
            <a:spLocks noChangeArrowheads="1"/>
          </p:cNvSpPr>
          <p:nvPr/>
        </p:nvSpPr>
        <p:spPr bwMode="auto">
          <a:xfrm>
            <a:off x="632520" y="1940944"/>
            <a:ext cx="3689314" cy="360850"/>
          </a:xfrm>
          <a:prstGeom prst="rect">
            <a:avLst/>
          </a:prstGeom>
          <a:noFill/>
          <a:ln>
            <a:noFill/>
          </a:ln>
        </p:spPr>
        <p:txBody>
          <a:bodyPr wrap="square" lIns="72000" tIns="72000" rIns="72000" bIns="72000">
            <a:spAutoFit/>
          </a:bodyPr>
          <a:lstStyle>
            <a:lvl1pPr marL="268288" indent="-268288" eaLnBrk="0" hangingPunct="0">
              <a:defRPr>
                <a:solidFill>
                  <a:srgbClr val="215968"/>
                </a:solidFill>
                <a:latin typeface="Calibri" pitchFamily="34" charset="0"/>
                <a:cs typeface="Arial" charset="0"/>
              </a:defRPr>
            </a:lvl1pPr>
            <a:lvl2pPr marL="742950" indent="-285750" eaLnBrk="0" hangingPunct="0">
              <a:defRPr>
                <a:solidFill>
                  <a:srgbClr val="215968"/>
                </a:solidFill>
                <a:latin typeface="Calibri" pitchFamily="34" charset="0"/>
                <a:cs typeface="Arial" charset="0"/>
              </a:defRPr>
            </a:lvl2pPr>
            <a:lvl3pPr marL="1143000" indent="-228600" eaLnBrk="0" hangingPunct="0">
              <a:defRPr>
                <a:solidFill>
                  <a:srgbClr val="215968"/>
                </a:solidFill>
                <a:latin typeface="Calibri" pitchFamily="34" charset="0"/>
                <a:cs typeface="Arial" charset="0"/>
              </a:defRPr>
            </a:lvl3pPr>
            <a:lvl4pPr marL="1600200" indent="-228600" eaLnBrk="0" hangingPunct="0">
              <a:defRPr>
                <a:solidFill>
                  <a:srgbClr val="215968"/>
                </a:solidFill>
                <a:latin typeface="Calibri" pitchFamily="34" charset="0"/>
                <a:cs typeface="Arial" charset="0"/>
              </a:defRPr>
            </a:lvl4pPr>
            <a:lvl5pPr marL="2057400" indent="-228600" eaLnBrk="0" hangingPunct="0">
              <a:defRPr>
                <a:solidFill>
                  <a:srgbClr val="215968"/>
                </a:solidFill>
                <a:latin typeface="Calibri" pitchFamily="34" charset="0"/>
                <a:cs typeface="Arial" charset="0"/>
              </a:defRPr>
            </a:lvl5pPr>
            <a:lvl6pPr marL="2514600" indent="-228600" algn="ctr" eaLnBrk="0" fontAlgn="base" hangingPunct="0">
              <a:spcBef>
                <a:spcPct val="0"/>
              </a:spcBef>
              <a:spcAft>
                <a:spcPct val="0"/>
              </a:spcAft>
              <a:defRPr>
                <a:solidFill>
                  <a:srgbClr val="215968"/>
                </a:solidFill>
                <a:latin typeface="Calibri" pitchFamily="34" charset="0"/>
                <a:cs typeface="Arial" charset="0"/>
              </a:defRPr>
            </a:lvl6pPr>
            <a:lvl7pPr marL="2971800" indent="-228600" algn="ctr" eaLnBrk="0" fontAlgn="base" hangingPunct="0">
              <a:spcBef>
                <a:spcPct val="0"/>
              </a:spcBef>
              <a:spcAft>
                <a:spcPct val="0"/>
              </a:spcAft>
              <a:defRPr>
                <a:solidFill>
                  <a:srgbClr val="215968"/>
                </a:solidFill>
                <a:latin typeface="Calibri" pitchFamily="34" charset="0"/>
                <a:cs typeface="Arial" charset="0"/>
              </a:defRPr>
            </a:lvl7pPr>
            <a:lvl8pPr marL="3429000" indent="-228600" algn="ctr" eaLnBrk="0" fontAlgn="base" hangingPunct="0">
              <a:spcBef>
                <a:spcPct val="0"/>
              </a:spcBef>
              <a:spcAft>
                <a:spcPct val="0"/>
              </a:spcAft>
              <a:defRPr>
                <a:solidFill>
                  <a:srgbClr val="215968"/>
                </a:solidFill>
                <a:latin typeface="Calibri" pitchFamily="34" charset="0"/>
                <a:cs typeface="Arial" charset="0"/>
              </a:defRPr>
            </a:lvl8pPr>
            <a:lvl9pPr marL="3886200" indent="-228600" algn="ctr" eaLnBrk="0" fontAlgn="base" hangingPunct="0">
              <a:spcBef>
                <a:spcPct val="0"/>
              </a:spcBef>
              <a:spcAft>
                <a:spcPct val="0"/>
              </a:spcAft>
              <a:defRPr>
                <a:solidFill>
                  <a:srgbClr val="215968"/>
                </a:solidFill>
                <a:latin typeface="Calibri" pitchFamily="34" charset="0"/>
                <a:cs typeface="Arial" charset="0"/>
              </a:defRPr>
            </a:lvl9pPr>
          </a:lstStyle>
          <a:p>
            <a:pPr marL="0" indent="0" algn="just" eaLnBrk="1" hangingPunct="1">
              <a:buClr>
                <a:schemeClr val="tx1"/>
              </a:buClr>
              <a:defRPr/>
            </a:pPr>
            <a:r>
              <a:rPr lang="es-ES" sz="1400" b="1" dirty="0">
                <a:solidFill>
                  <a:prstClr val="black"/>
                </a:solidFill>
                <a:latin typeface="Riojana SemiBold" panose="00000700000000000000" pitchFamily="2" charset="0"/>
                <a:cs typeface="Arial" pitchFamily="34" charset="0"/>
              </a:rPr>
              <a:t>RESULTADO DE LA SOLICITUD DE ACCESO</a:t>
            </a:r>
          </a:p>
        </p:txBody>
      </p:sp>
      <p:graphicFrame>
        <p:nvGraphicFramePr>
          <p:cNvPr id="6" name="Tabla 2">
            <a:extLst>
              <a:ext uri="{FF2B5EF4-FFF2-40B4-BE49-F238E27FC236}">
                <a16:creationId xmlns:a16="http://schemas.microsoft.com/office/drawing/2014/main" id="{29D56DB3-7BF7-4F7B-BFAC-96CD7124ADF1}"/>
              </a:ext>
            </a:extLst>
          </p:cNvPr>
          <p:cNvGraphicFramePr>
            <a:graphicFrameLocks noGrp="1"/>
          </p:cNvGraphicFramePr>
          <p:nvPr>
            <p:extLst>
              <p:ext uri="{D42A27DB-BD31-4B8C-83A1-F6EECF244321}">
                <p14:modId xmlns:p14="http://schemas.microsoft.com/office/powerpoint/2010/main" val="3982881074"/>
              </p:ext>
            </p:extLst>
          </p:nvPr>
        </p:nvGraphicFramePr>
        <p:xfrm>
          <a:off x="632520" y="2388395"/>
          <a:ext cx="3488010" cy="3202941"/>
        </p:xfrm>
        <a:graphic>
          <a:graphicData uri="http://schemas.openxmlformats.org/drawingml/2006/table">
            <a:tbl>
              <a:tblPr firstRow="1" bandRow="1">
                <a:tableStyleId>{2D5ABB26-0587-4C30-8999-92F81FD0307C}</a:tableStyleId>
              </a:tblPr>
              <a:tblGrid>
                <a:gridCol w="1378563">
                  <a:extLst>
                    <a:ext uri="{9D8B030D-6E8A-4147-A177-3AD203B41FA5}">
                      <a16:colId xmlns:a16="http://schemas.microsoft.com/office/drawing/2014/main" val="162563539"/>
                    </a:ext>
                  </a:extLst>
                </a:gridCol>
                <a:gridCol w="1061247">
                  <a:extLst>
                    <a:ext uri="{9D8B030D-6E8A-4147-A177-3AD203B41FA5}">
                      <a16:colId xmlns:a16="http://schemas.microsoft.com/office/drawing/2014/main" val="707059818"/>
                    </a:ext>
                  </a:extLst>
                </a:gridCol>
                <a:gridCol w="1048200">
                  <a:extLst>
                    <a:ext uri="{9D8B030D-6E8A-4147-A177-3AD203B41FA5}">
                      <a16:colId xmlns:a16="http://schemas.microsoft.com/office/drawing/2014/main" val="2565980683"/>
                    </a:ext>
                  </a:extLst>
                </a:gridCol>
              </a:tblGrid>
              <a:tr h="793811">
                <a:tc>
                  <a:txBody>
                    <a:bodyPr/>
                    <a:lstStyle/>
                    <a:p>
                      <a:r>
                        <a:rPr lang="es-ES" sz="1400" dirty="0">
                          <a:solidFill>
                            <a:schemeClr val="bg1"/>
                          </a:solidFill>
                          <a:latin typeface="Riojana SemiBold" panose="00000700000000000000" pitchFamily="2" charset="0"/>
                          <a:cs typeface="Arial" panose="020B0604020202020204" pitchFamily="34" charset="0"/>
                        </a:rPr>
                        <a:t>RESULTADO</a:t>
                      </a: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BC00"/>
                    </a:solidFill>
                  </a:tcPr>
                </a:tc>
                <a:tc>
                  <a:txBody>
                    <a:bodyPr/>
                    <a:lstStyle/>
                    <a:p>
                      <a:pPr algn="ctr"/>
                      <a:r>
                        <a:rPr lang="es-ES" sz="1400" dirty="0">
                          <a:solidFill>
                            <a:schemeClr val="bg1"/>
                          </a:solidFill>
                          <a:latin typeface="Riojana SemiBold" panose="00000700000000000000" pitchFamily="2" charset="0"/>
                          <a:cs typeface="Arial" panose="020B0604020202020204" pitchFamily="34" charset="0"/>
                        </a:rPr>
                        <a:t>Nº de solicitudes</a:t>
                      </a:r>
                    </a:p>
                  </a:txBody>
                  <a:tcPr marL="108000"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BC00"/>
                    </a:solidFill>
                  </a:tcPr>
                </a:tc>
                <a:tc>
                  <a:txBody>
                    <a:bodyPr/>
                    <a:lstStyle/>
                    <a:p>
                      <a:pPr algn="ctr"/>
                      <a:r>
                        <a:rPr lang="es-ES" sz="1400" dirty="0">
                          <a:solidFill>
                            <a:schemeClr val="bg1"/>
                          </a:solidFill>
                          <a:latin typeface="Riojana SemiBold" panose="00000700000000000000" pitchFamily="2" charset="0"/>
                          <a:cs typeface="Arial" panose="020B0604020202020204" pitchFamily="34" charset="0"/>
                        </a:rPr>
                        <a:t>% de solicitudes</a:t>
                      </a:r>
                    </a:p>
                  </a:txBody>
                  <a:tcPr marL="108000"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BC00"/>
                    </a:solidFill>
                  </a:tcPr>
                </a:tc>
                <a:extLst>
                  <a:ext uri="{0D108BD9-81ED-4DB2-BD59-A6C34878D82A}">
                    <a16:rowId xmlns:a16="http://schemas.microsoft.com/office/drawing/2014/main" val="3707032221"/>
                  </a:ext>
                </a:extLst>
              </a:tr>
              <a:tr h="454370">
                <a:tc>
                  <a:txBody>
                    <a:bodyPr/>
                    <a:lstStyle/>
                    <a:p>
                      <a:r>
                        <a:rPr lang="es-ES" sz="1000" dirty="0">
                          <a:latin typeface="Riojana Book" panose="00000400000000000000" pitchFamily="2" charset="0"/>
                          <a:cs typeface="Arial" panose="020B0604020202020204" pitchFamily="34" charset="0"/>
                        </a:rPr>
                        <a:t>Acceso concedido de forma total</a:t>
                      </a:r>
                    </a:p>
                  </a:txBody>
                  <a:tcPr marL="108000"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ES" sz="1000" dirty="0" smtClean="0">
                          <a:latin typeface="Riojana Book" panose="00000400000000000000" pitchFamily="2" charset="0"/>
                          <a:cs typeface="Arial" panose="020B0604020202020204" pitchFamily="34" charset="0"/>
                        </a:rPr>
                        <a:t>101</a:t>
                      </a:r>
                      <a:endParaRPr lang="es-ES" sz="1000" dirty="0">
                        <a:latin typeface="Riojana Book" panose="00000400000000000000" pitchFamily="2" charset="0"/>
                        <a:cs typeface="Arial" panose="020B0604020202020204" pitchFamily="34" charset="0"/>
                      </a:endParaRPr>
                    </a:p>
                  </a:txBody>
                  <a:tcPr marL="108000" marR="28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ES" sz="1000" dirty="0" smtClean="0">
                          <a:latin typeface="Riojana Book" panose="00000400000000000000" pitchFamily="2" charset="0"/>
                          <a:cs typeface="Arial" panose="020B0604020202020204" pitchFamily="34" charset="0"/>
                        </a:rPr>
                        <a:t>62,35%</a:t>
                      </a:r>
                      <a:endParaRPr lang="es-ES" sz="1000" dirty="0">
                        <a:latin typeface="Riojana Book" panose="00000400000000000000" pitchFamily="2" charset="0"/>
                        <a:cs typeface="Arial" panose="020B0604020202020204" pitchFamily="34" charset="0"/>
                      </a:endParaRPr>
                    </a:p>
                  </a:txBody>
                  <a:tcPr marL="108000" marR="28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2803174"/>
                  </a:ext>
                </a:extLst>
              </a:tr>
              <a:tr h="454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dirty="0">
                          <a:latin typeface="Riojana Book" panose="00000400000000000000" pitchFamily="2" charset="0"/>
                          <a:cs typeface="Arial" panose="020B0604020202020204" pitchFamily="34" charset="0"/>
                        </a:rPr>
                        <a:t>Acceso concedido de forma parcial</a:t>
                      </a:r>
                    </a:p>
                  </a:txBody>
                  <a:tcPr marL="108000"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ES" sz="1000" dirty="0" smtClean="0">
                          <a:latin typeface="Riojana Book" panose="00000400000000000000" pitchFamily="2" charset="0"/>
                          <a:cs typeface="Arial" panose="020B0604020202020204" pitchFamily="34" charset="0"/>
                        </a:rPr>
                        <a:t>24</a:t>
                      </a:r>
                      <a:endParaRPr lang="es-ES" sz="1000" dirty="0">
                        <a:latin typeface="Riojana Book" panose="00000400000000000000" pitchFamily="2" charset="0"/>
                        <a:cs typeface="Arial" panose="020B0604020202020204" pitchFamily="34" charset="0"/>
                      </a:endParaRPr>
                    </a:p>
                  </a:txBody>
                  <a:tcPr marL="108000" marR="28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ES" sz="1000" dirty="0" smtClean="0">
                          <a:latin typeface="Riojana Book" panose="00000400000000000000" pitchFamily="2" charset="0"/>
                          <a:cs typeface="Arial" panose="020B0604020202020204" pitchFamily="34" charset="0"/>
                        </a:rPr>
                        <a:t>14,81%</a:t>
                      </a:r>
                      <a:endParaRPr lang="es-ES" sz="1000" dirty="0">
                        <a:latin typeface="Riojana Book" panose="00000400000000000000" pitchFamily="2" charset="0"/>
                        <a:cs typeface="Arial" panose="020B0604020202020204" pitchFamily="34" charset="0"/>
                      </a:endParaRPr>
                    </a:p>
                  </a:txBody>
                  <a:tcPr marL="108000" marR="28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124269"/>
                  </a:ext>
                </a:extLst>
              </a:tr>
              <a:tr h="300078">
                <a:tc>
                  <a:txBody>
                    <a:bodyPr/>
                    <a:lstStyle/>
                    <a:p>
                      <a:r>
                        <a:rPr lang="es-ES" sz="1000" dirty="0" smtClean="0">
                          <a:latin typeface="Riojana Book" panose="00000400000000000000" pitchFamily="2" charset="0"/>
                          <a:cs typeface="Arial" panose="020B0604020202020204" pitchFamily="34" charset="0"/>
                        </a:rPr>
                        <a:t>Desistimiento</a:t>
                      </a:r>
                      <a:endParaRPr lang="es-ES" sz="1000" dirty="0">
                        <a:latin typeface="Riojana Book" panose="00000400000000000000" pitchFamily="2" charset="0"/>
                        <a:cs typeface="Arial" panose="020B0604020202020204" pitchFamily="34" charset="0"/>
                      </a:endParaRPr>
                    </a:p>
                  </a:txBody>
                  <a:tcPr marL="108000"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ES" sz="1000" dirty="0" smtClean="0">
                          <a:latin typeface="Riojana Book" panose="00000400000000000000" pitchFamily="2" charset="0"/>
                          <a:cs typeface="Arial" panose="020B0604020202020204" pitchFamily="34" charset="0"/>
                        </a:rPr>
                        <a:t>2</a:t>
                      </a:r>
                      <a:endParaRPr lang="es-ES" sz="1000" dirty="0">
                        <a:latin typeface="Riojana Book" panose="00000400000000000000" pitchFamily="2" charset="0"/>
                        <a:cs typeface="Arial" panose="020B0604020202020204" pitchFamily="34" charset="0"/>
                      </a:endParaRPr>
                    </a:p>
                  </a:txBody>
                  <a:tcPr marL="108000" marR="28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ES" sz="1000" dirty="0" smtClean="0">
                          <a:latin typeface="Riojana Book" panose="00000400000000000000" pitchFamily="2" charset="0"/>
                          <a:cs typeface="Arial" panose="020B0604020202020204" pitchFamily="34" charset="0"/>
                        </a:rPr>
                        <a:t>1,23%</a:t>
                      </a:r>
                      <a:endParaRPr lang="es-ES" sz="1000" dirty="0">
                        <a:latin typeface="Riojana Book" panose="00000400000000000000" pitchFamily="2" charset="0"/>
                        <a:cs typeface="Arial" panose="020B0604020202020204" pitchFamily="34" charset="0"/>
                      </a:endParaRPr>
                    </a:p>
                  </a:txBody>
                  <a:tcPr marL="108000" marR="28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8346951"/>
                  </a:ext>
                </a:extLst>
              </a:tr>
              <a:tr h="300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dirty="0" smtClean="0">
                          <a:latin typeface="Riojana Book" panose="00000400000000000000" pitchFamily="2" charset="0"/>
                          <a:cs typeface="Arial" panose="020B0604020202020204" pitchFamily="34" charset="0"/>
                        </a:rPr>
                        <a:t>Inadmisión</a:t>
                      </a:r>
                    </a:p>
                  </a:txBody>
                  <a:tcPr marL="108000"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ES" sz="1000" dirty="0" smtClean="0">
                          <a:latin typeface="Riojana Book" panose="00000400000000000000" pitchFamily="2" charset="0"/>
                          <a:cs typeface="Arial" panose="020B0604020202020204" pitchFamily="34" charset="0"/>
                        </a:rPr>
                        <a:t>4</a:t>
                      </a:r>
                      <a:endParaRPr lang="es-ES" sz="1000" dirty="0">
                        <a:latin typeface="Riojana Book" panose="00000400000000000000" pitchFamily="2" charset="0"/>
                        <a:cs typeface="Arial" panose="020B0604020202020204" pitchFamily="34" charset="0"/>
                      </a:endParaRPr>
                    </a:p>
                  </a:txBody>
                  <a:tcPr marL="108000" marR="28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ES" sz="1000" dirty="0" smtClean="0">
                          <a:latin typeface="Riojana Book" panose="00000400000000000000" pitchFamily="2" charset="0"/>
                          <a:cs typeface="Arial" panose="020B0604020202020204" pitchFamily="34" charset="0"/>
                        </a:rPr>
                        <a:t>2,47%</a:t>
                      </a:r>
                      <a:endParaRPr lang="es-ES" sz="1000" dirty="0">
                        <a:latin typeface="Riojana Book" panose="00000400000000000000" pitchFamily="2" charset="0"/>
                        <a:cs typeface="Arial" panose="020B0604020202020204" pitchFamily="34" charset="0"/>
                      </a:endParaRPr>
                    </a:p>
                  </a:txBody>
                  <a:tcPr marL="108000" marR="28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5803775"/>
                  </a:ext>
                </a:extLst>
              </a:tr>
              <a:tr h="300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dirty="0" smtClean="0">
                          <a:latin typeface="Riojana Book" panose="00000400000000000000" pitchFamily="2" charset="0"/>
                          <a:cs typeface="Arial" panose="020B0604020202020204" pitchFamily="34" charset="0"/>
                        </a:rPr>
                        <a:t>Silencio negativo</a:t>
                      </a:r>
                    </a:p>
                  </a:txBody>
                  <a:tcPr marL="108000"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ES" sz="1000" dirty="0" smtClean="0">
                          <a:latin typeface="Riojana Book" panose="00000400000000000000" pitchFamily="2" charset="0"/>
                          <a:cs typeface="Arial" panose="020B0604020202020204" pitchFamily="34" charset="0"/>
                        </a:rPr>
                        <a:t>23</a:t>
                      </a:r>
                      <a:endParaRPr lang="es-ES" sz="1000" dirty="0">
                        <a:latin typeface="Riojana Book" panose="00000400000000000000" pitchFamily="2" charset="0"/>
                        <a:cs typeface="Arial" panose="020B0604020202020204" pitchFamily="34" charset="0"/>
                      </a:endParaRPr>
                    </a:p>
                  </a:txBody>
                  <a:tcPr marL="108000" marR="28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ES" sz="1000" dirty="0" smtClean="0">
                          <a:latin typeface="Riojana Book" panose="00000400000000000000" pitchFamily="2" charset="0"/>
                          <a:cs typeface="Arial" panose="020B0604020202020204" pitchFamily="34" charset="0"/>
                        </a:rPr>
                        <a:t>14,20%</a:t>
                      </a:r>
                      <a:endParaRPr lang="es-ES" sz="1000" dirty="0">
                        <a:latin typeface="Riojana Book" panose="00000400000000000000" pitchFamily="2" charset="0"/>
                        <a:cs typeface="Arial" panose="020B0604020202020204" pitchFamily="34" charset="0"/>
                      </a:endParaRPr>
                    </a:p>
                  </a:txBody>
                  <a:tcPr marL="108000" marR="28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2945105"/>
                  </a:ext>
                </a:extLst>
              </a:tr>
              <a:tr h="300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dirty="0" smtClean="0">
                          <a:latin typeface="Riojana Book" panose="00000400000000000000" pitchFamily="2" charset="0"/>
                          <a:cs typeface="Arial" panose="020B0604020202020204" pitchFamily="34" charset="0"/>
                        </a:rPr>
                        <a:t>En</a:t>
                      </a:r>
                      <a:r>
                        <a:rPr lang="es-ES" sz="1000" baseline="0" dirty="0" smtClean="0">
                          <a:latin typeface="Riojana Book" panose="00000400000000000000" pitchFamily="2" charset="0"/>
                          <a:cs typeface="Arial" panose="020B0604020202020204" pitchFamily="34" charset="0"/>
                        </a:rPr>
                        <a:t> trámite</a:t>
                      </a:r>
                      <a:endParaRPr lang="es-ES" sz="1000" dirty="0" smtClean="0">
                        <a:latin typeface="Riojana Book" panose="00000400000000000000" pitchFamily="2" charset="0"/>
                        <a:cs typeface="Arial" panose="020B0604020202020204" pitchFamily="34" charset="0"/>
                      </a:endParaRPr>
                    </a:p>
                  </a:txBody>
                  <a:tcPr marL="108000"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ES" sz="1000" dirty="0" smtClean="0">
                          <a:latin typeface="Riojana Book" panose="00000400000000000000" pitchFamily="2" charset="0"/>
                          <a:cs typeface="Arial" panose="020B0604020202020204" pitchFamily="34" charset="0"/>
                        </a:rPr>
                        <a:t>4</a:t>
                      </a:r>
                      <a:endParaRPr lang="es-ES" sz="1000" dirty="0">
                        <a:latin typeface="Riojana Book" panose="00000400000000000000" pitchFamily="2" charset="0"/>
                        <a:cs typeface="Arial" panose="020B0604020202020204" pitchFamily="34" charset="0"/>
                      </a:endParaRPr>
                    </a:p>
                  </a:txBody>
                  <a:tcPr marL="108000" marR="28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ES" sz="1000" dirty="0" smtClean="0">
                          <a:latin typeface="Riojana Book" panose="00000400000000000000" pitchFamily="2" charset="0"/>
                          <a:cs typeface="Arial" panose="020B0604020202020204" pitchFamily="34" charset="0"/>
                        </a:rPr>
                        <a:t>2,47%</a:t>
                      </a:r>
                      <a:endParaRPr lang="es-ES" sz="1000" dirty="0">
                        <a:latin typeface="Riojana Book" panose="00000400000000000000" pitchFamily="2" charset="0"/>
                        <a:cs typeface="Arial" panose="020B0604020202020204" pitchFamily="34" charset="0"/>
                      </a:endParaRPr>
                    </a:p>
                  </a:txBody>
                  <a:tcPr marL="108000" marR="28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5359545"/>
                  </a:ext>
                </a:extLst>
              </a:tr>
              <a:tr h="300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dirty="0" smtClean="0">
                          <a:latin typeface="Riojana Book" panose="00000400000000000000" pitchFamily="2" charset="0"/>
                          <a:cs typeface="Arial" panose="020B0604020202020204" pitchFamily="34" charset="0"/>
                        </a:rPr>
                        <a:t>Acceso denegado</a:t>
                      </a:r>
                    </a:p>
                  </a:txBody>
                  <a:tcPr marL="108000"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ES" sz="1000" dirty="0" smtClean="0">
                          <a:latin typeface="Riojana Book" panose="00000400000000000000" pitchFamily="2" charset="0"/>
                          <a:cs typeface="Arial" panose="020B0604020202020204" pitchFamily="34" charset="0"/>
                        </a:rPr>
                        <a:t>4</a:t>
                      </a:r>
                      <a:endParaRPr lang="es-ES" sz="1000" dirty="0">
                        <a:latin typeface="Riojana Book" panose="00000400000000000000" pitchFamily="2" charset="0"/>
                        <a:cs typeface="Arial" panose="020B0604020202020204" pitchFamily="34" charset="0"/>
                      </a:endParaRPr>
                    </a:p>
                  </a:txBody>
                  <a:tcPr marL="108000" marR="28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ES" sz="1000" dirty="0" smtClean="0">
                          <a:latin typeface="Riojana Book" panose="00000400000000000000" pitchFamily="2" charset="0"/>
                          <a:cs typeface="Arial" panose="020B0604020202020204" pitchFamily="34" charset="0"/>
                        </a:rPr>
                        <a:t>2,47%</a:t>
                      </a:r>
                      <a:endParaRPr lang="es-ES" sz="1000" dirty="0">
                        <a:latin typeface="Riojana Book" panose="00000400000000000000" pitchFamily="2" charset="0"/>
                        <a:cs typeface="Arial" panose="020B0604020202020204" pitchFamily="34" charset="0"/>
                      </a:endParaRPr>
                    </a:p>
                  </a:txBody>
                  <a:tcPr marL="108000" marR="28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0567469"/>
                  </a:ext>
                </a:extLst>
              </a:tr>
            </a:tbl>
          </a:graphicData>
        </a:graphic>
      </p:graphicFrame>
      <p:sp>
        <p:nvSpPr>
          <p:cNvPr id="7" name="Flecha: a la derecha 2">
            <a:extLst>
              <a:ext uri="{FF2B5EF4-FFF2-40B4-BE49-F238E27FC236}">
                <a16:creationId xmlns:a16="http://schemas.microsoft.com/office/drawing/2014/main" id="{0F68350A-92D9-4ABC-BB40-C8653A4870E6}"/>
              </a:ext>
            </a:extLst>
          </p:cNvPr>
          <p:cNvSpPr/>
          <p:nvPr/>
        </p:nvSpPr>
        <p:spPr>
          <a:xfrm>
            <a:off x="4304928" y="4103351"/>
            <a:ext cx="648072" cy="340489"/>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Text Box 7">
            <a:extLst>
              <a:ext uri="{FF2B5EF4-FFF2-40B4-BE49-F238E27FC236}">
                <a16:creationId xmlns:a16="http://schemas.microsoft.com/office/drawing/2014/main" id="{41C11D32-B839-415B-B4F5-DC90CB8F1C59}"/>
              </a:ext>
            </a:extLst>
          </p:cNvPr>
          <p:cNvSpPr txBox="1">
            <a:spLocks noChangeArrowheads="1"/>
          </p:cNvSpPr>
          <p:nvPr/>
        </p:nvSpPr>
        <p:spPr bwMode="auto">
          <a:xfrm>
            <a:off x="5141610" y="4082990"/>
            <a:ext cx="4176464" cy="360850"/>
          </a:xfrm>
          <a:prstGeom prst="rect">
            <a:avLst/>
          </a:prstGeom>
          <a:noFill/>
          <a:ln>
            <a:noFill/>
          </a:ln>
        </p:spPr>
        <p:txBody>
          <a:bodyPr wrap="square" lIns="72000" tIns="72000" rIns="72000" bIns="72000">
            <a:spAutoFit/>
          </a:bodyPr>
          <a:lstStyle>
            <a:lvl1pPr marL="268288" indent="-268288" eaLnBrk="0" hangingPunct="0">
              <a:defRPr>
                <a:solidFill>
                  <a:srgbClr val="215968"/>
                </a:solidFill>
                <a:latin typeface="Calibri" pitchFamily="34" charset="0"/>
                <a:cs typeface="Arial" charset="0"/>
              </a:defRPr>
            </a:lvl1pPr>
            <a:lvl2pPr marL="742950" indent="-285750" eaLnBrk="0" hangingPunct="0">
              <a:defRPr>
                <a:solidFill>
                  <a:srgbClr val="215968"/>
                </a:solidFill>
                <a:latin typeface="Calibri" pitchFamily="34" charset="0"/>
                <a:cs typeface="Arial" charset="0"/>
              </a:defRPr>
            </a:lvl2pPr>
            <a:lvl3pPr marL="1143000" indent="-228600" eaLnBrk="0" hangingPunct="0">
              <a:defRPr>
                <a:solidFill>
                  <a:srgbClr val="215968"/>
                </a:solidFill>
                <a:latin typeface="Calibri" pitchFamily="34" charset="0"/>
                <a:cs typeface="Arial" charset="0"/>
              </a:defRPr>
            </a:lvl3pPr>
            <a:lvl4pPr marL="1600200" indent="-228600" eaLnBrk="0" hangingPunct="0">
              <a:defRPr>
                <a:solidFill>
                  <a:srgbClr val="215968"/>
                </a:solidFill>
                <a:latin typeface="Calibri" pitchFamily="34" charset="0"/>
                <a:cs typeface="Arial" charset="0"/>
              </a:defRPr>
            </a:lvl4pPr>
            <a:lvl5pPr marL="2057400" indent="-228600" eaLnBrk="0" hangingPunct="0">
              <a:defRPr>
                <a:solidFill>
                  <a:srgbClr val="215968"/>
                </a:solidFill>
                <a:latin typeface="Calibri" pitchFamily="34" charset="0"/>
                <a:cs typeface="Arial" charset="0"/>
              </a:defRPr>
            </a:lvl5pPr>
            <a:lvl6pPr marL="2514600" indent="-228600" algn="ctr" eaLnBrk="0" fontAlgn="base" hangingPunct="0">
              <a:spcBef>
                <a:spcPct val="0"/>
              </a:spcBef>
              <a:spcAft>
                <a:spcPct val="0"/>
              </a:spcAft>
              <a:defRPr>
                <a:solidFill>
                  <a:srgbClr val="215968"/>
                </a:solidFill>
                <a:latin typeface="Calibri" pitchFamily="34" charset="0"/>
                <a:cs typeface="Arial" charset="0"/>
              </a:defRPr>
            </a:lvl6pPr>
            <a:lvl7pPr marL="2971800" indent="-228600" algn="ctr" eaLnBrk="0" fontAlgn="base" hangingPunct="0">
              <a:spcBef>
                <a:spcPct val="0"/>
              </a:spcBef>
              <a:spcAft>
                <a:spcPct val="0"/>
              </a:spcAft>
              <a:defRPr>
                <a:solidFill>
                  <a:srgbClr val="215968"/>
                </a:solidFill>
                <a:latin typeface="Calibri" pitchFamily="34" charset="0"/>
                <a:cs typeface="Arial" charset="0"/>
              </a:defRPr>
            </a:lvl7pPr>
            <a:lvl8pPr marL="3429000" indent="-228600" algn="ctr" eaLnBrk="0" fontAlgn="base" hangingPunct="0">
              <a:spcBef>
                <a:spcPct val="0"/>
              </a:spcBef>
              <a:spcAft>
                <a:spcPct val="0"/>
              </a:spcAft>
              <a:defRPr>
                <a:solidFill>
                  <a:srgbClr val="215968"/>
                </a:solidFill>
                <a:latin typeface="Calibri" pitchFamily="34" charset="0"/>
                <a:cs typeface="Arial" charset="0"/>
              </a:defRPr>
            </a:lvl8pPr>
            <a:lvl9pPr marL="3886200" indent="-228600" algn="ctr" eaLnBrk="0" fontAlgn="base" hangingPunct="0">
              <a:spcBef>
                <a:spcPct val="0"/>
              </a:spcBef>
              <a:spcAft>
                <a:spcPct val="0"/>
              </a:spcAft>
              <a:defRPr>
                <a:solidFill>
                  <a:srgbClr val="215968"/>
                </a:solidFill>
                <a:latin typeface="Calibri" pitchFamily="34" charset="0"/>
                <a:cs typeface="Arial" charset="0"/>
              </a:defRPr>
            </a:lvl9pPr>
          </a:lstStyle>
          <a:p>
            <a:pPr marL="0" indent="0" algn="just" eaLnBrk="1" hangingPunct="1">
              <a:buClr>
                <a:schemeClr val="tx1"/>
              </a:buClr>
              <a:defRPr/>
            </a:pPr>
            <a:r>
              <a:rPr lang="es-ES" sz="1400" b="1" dirty="0">
                <a:solidFill>
                  <a:prstClr val="black"/>
                </a:solidFill>
                <a:latin typeface="Riojana SemiBold" panose="00000700000000000000" pitchFamily="2" charset="0"/>
                <a:cs typeface="Arial" pitchFamily="34" charset="0"/>
              </a:rPr>
              <a:t>MOTIVO PRINCIPAL DE LA DENEGACIÓN DE ACCESO </a:t>
            </a:r>
          </a:p>
        </p:txBody>
      </p:sp>
      <p:graphicFrame>
        <p:nvGraphicFramePr>
          <p:cNvPr id="9" name="Tabla 8"/>
          <p:cNvGraphicFramePr>
            <a:graphicFrameLocks noGrp="1"/>
          </p:cNvGraphicFramePr>
          <p:nvPr>
            <p:extLst>
              <p:ext uri="{D42A27DB-BD31-4B8C-83A1-F6EECF244321}">
                <p14:modId xmlns:p14="http://schemas.microsoft.com/office/powerpoint/2010/main" val="416533687"/>
              </p:ext>
            </p:extLst>
          </p:nvPr>
        </p:nvGraphicFramePr>
        <p:xfrm>
          <a:off x="5218957" y="4481195"/>
          <a:ext cx="5688631" cy="2011680"/>
        </p:xfrm>
        <a:graphic>
          <a:graphicData uri="http://schemas.openxmlformats.org/drawingml/2006/table">
            <a:tbl>
              <a:tblPr firstRow="1">
                <a:tableStyleId>{F5AB1C69-6EDB-4FF4-983F-18BD219EF322}</a:tableStyleId>
              </a:tblPr>
              <a:tblGrid>
                <a:gridCol w="3424711">
                  <a:extLst>
                    <a:ext uri="{9D8B030D-6E8A-4147-A177-3AD203B41FA5}">
                      <a16:colId xmlns:a16="http://schemas.microsoft.com/office/drawing/2014/main" val="3242637331"/>
                    </a:ext>
                  </a:extLst>
                </a:gridCol>
                <a:gridCol w="1039784">
                  <a:extLst>
                    <a:ext uri="{9D8B030D-6E8A-4147-A177-3AD203B41FA5}">
                      <a16:colId xmlns:a16="http://schemas.microsoft.com/office/drawing/2014/main" val="2610865048"/>
                    </a:ext>
                  </a:extLst>
                </a:gridCol>
                <a:gridCol w="1224136">
                  <a:extLst>
                    <a:ext uri="{9D8B030D-6E8A-4147-A177-3AD203B41FA5}">
                      <a16:colId xmlns:a16="http://schemas.microsoft.com/office/drawing/2014/main" val="4101515487"/>
                    </a:ext>
                  </a:extLst>
                </a:gridCol>
              </a:tblGrid>
              <a:tr h="432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dirty="0" smtClean="0">
                          <a:solidFill>
                            <a:schemeClr val="bg1"/>
                          </a:solidFill>
                          <a:latin typeface="Riojana SemiBold" panose="00000700000000000000" pitchFamily="2" charset="0"/>
                          <a:cs typeface="Arial" panose="020B0604020202020204" pitchFamily="34" charset="0"/>
                        </a:rPr>
                        <a:t>MOTIVO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BC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dirty="0" smtClean="0">
                          <a:solidFill>
                            <a:schemeClr val="bg1"/>
                          </a:solidFill>
                          <a:latin typeface="Riojana SemiBold" panose="00000700000000000000" pitchFamily="2" charset="0"/>
                          <a:cs typeface="Arial" panose="020B0604020202020204" pitchFamily="34" charset="0"/>
                        </a:rPr>
                        <a:t>Número</a:t>
                      </a:r>
                      <a:r>
                        <a:rPr lang="es-ES" sz="1400" baseline="0" dirty="0" smtClean="0">
                          <a:solidFill>
                            <a:schemeClr val="bg1"/>
                          </a:solidFill>
                          <a:latin typeface="Riojana SemiBold" panose="00000700000000000000" pitchFamily="2" charset="0"/>
                          <a:cs typeface="Arial" panose="020B0604020202020204" pitchFamily="34" charset="0"/>
                        </a:rPr>
                        <a:t> de </a:t>
                      </a:r>
                      <a:r>
                        <a:rPr lang="es-ES" sz="1400" dirty="0" smtClean="0">
                          <a:solidFill>
                            <a:schemeClr val="bg1"/>
                          </a:solidFill>
                          <a:latin typeface="Riojana SemiBold" panose="00000700000000000000" pitchFamily="2" charset="0"/>
                          <a:cs typeface="Arial" panose="020B0604020202020204" pitchFamily="34" charset="0"/>
                        </a:rPr>
                        <a:t>solicitudes</a:t>
                      </a:r>
                    </a:p>
                    <a:p>
                      <a:endParaRPr lang="es-ES" sz="1400" dirty="0">
                        <a:latin typeface="Riojana SemiBold" panose="00000700000000000000"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BC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smtClean="0">
                          <a:solidFill>
                            <a:schemeClr val="bg1"/>
                          </a:solidFill>
                          <a:latin typeface="Riojana SemiBold" panose="00000700000000000000" pitchFamily="2" charset="0"/>
                          <a:cs typeface="Arial" panose="020B0604020202020204" pitchFamily="34" charset="0"/>
                        </a:rPr>
                        <a:t>% de solicitudes</a:t>
                      </a:r>
                    </a:p>
                    <a:p>
                      <a:endParaRPr lang="es-ES" sz="1400" dirty="0">
                        <a:latin typeface="Riojana SemiBold" panose="00000700000000000000"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BC00"/>
                    </a:solidFill>
                  </a:tcPr>
                </a:tc>
                <a:extLst>
                  <a:ext uri="{0D108BD9-81ED-4DB2-BD59-A6C34878D82A}">
                    <a16:rowId xmlns:a16="http://schemas.microsoft.com/office/drawing/2014/main" val="1772500673"/>
                  </a:ext>
                </a:extLst>
              </a:tr>
              <a:tr h="2334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dirty="0" smtClean="0">
                          <a:latin typeface="Riojana Book" panose="00000400000000000000" pitchFamily="2" charset="0"/>
                          <a:cs typeface="Arial" panose="020B0604020202020204" pitchFamily="34" charset="0"/>
                        </a:rPr>
                        <a:t>Protección de datos personales</a:t>
                      </a:r>
                      <a:endParaRPr lang="es-ES" sz="1000" dirty="0">
                        <a:latin typeface="Riojana Book" panose="00000400000000000000"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dirty="0" smtClean="0">
                          <a:latin typeface="Riojana Book" panose="00000400000000000000" pitchFamily="2" charset="0"/>
                          <a:cs typeface="Arial" panose="020B0604020202020204" pitchFamily="34" charset="0"/>
                        </a:rPr>
                        <a:t>2</a:t>
                      </a:r>
                      <a:endParaRPr lang="es-ES" sz="1000" dirty="0">
                        <a:latin typeface="Riojana Book" panose="00000400000000000000"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dirty="0" smtClean="0">
                          <a:latin typeface="Riojana Book" panose="00000400000000000000" pitchFamily="2" charset="0"/>
                          <a:cs typeface="Arial" panose="020B0604020202020204" pitchFamily="34" charset="0"/>
                        </a:rPr>
                        <a:t>50%</a:t>
                      </a:r>
                      <a:endParaRPr lang="es-ES" sz="1000" dirty="0">
                        <a:latin typeface="Riojana Book" panose="00000400000000000000"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5795014"/>
                  </a:ext>
                </a:extLst>
              </a:tr>
              <a:tr h="212930">
                <a:tc>
                  <a:txBody>
                    <a:bodyPr/>
                    <a:lstStyle/>
                    <a:p>
                      <a:r>
                        <a:rPr lang="es-ES" sz="1000" baseline="0" dirty="0" smtClean="0">
                          <a:latin typeface="Riojana Book" panose="00000400000000000000" pitchFamily="2" charset="0"/>
                          <a:cs typeface="Arial" panose="020B0604020202020204" pitchFamily="34" charset="0"/>
                        </a:rPr>
                        <a:t>Regulaciones especiales del derecho de acceso a la información pública </a:t>
                      </a:r>
                      <a:endParaRPr lang="es-ES" sz="1000" dirty="0">
                        <a:latin typeface="Riojana Book" panose="00000400000000000000"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dirty="0" smtClean="0">
                          <a:latin typeface="Riojana Book" panose="00000400000000000000" pitchFamily="2" charset="0"/>
                          <a:cs typeface="Arial" panose="020B0604020202020204" pitchFamily="34" charset="0"/>
                        </a:rPr>
                        <a:t>1</a:t>
                      </a:r>
                      <a:endParaRPr lang="es-ES" sz="1000" dirty="0">
                        <a:latin typeface="Riojana Book" panose="00000400000000000000"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dirty="0" smtClean="0">
                          <a:latin typeface="Riojana Book" panose="00000400000000000000" pitchFamily="2" charset="0"/>
                          <a:cs typeface="Arial" panose="020B0604020202020204" pitchFamily="34" charset="0"/>
                        </a:rPr>
                        <a:t>25%</a:t>
                      </a:r>
                      <a:endParaRPr lang="es-ES" sz="1000" dirty="0">
                        <a:latin typeface="Riojana Book" panose="00000400000000000000"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1841555"/>
                  </a:ext>
                </a:extLst>
              </a:tr>
              <a:tr h="2129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dirty="0" smtClean="0">
                          <a:latin typeface="Riojana Book" panose="00000400000000000000" pitchFamily="2" charset="0"/>
                          <a:cs typeface="Arial" panose="020B0604020202020204" pitchFamily="34" charset="0"/>
                        </a:rPr>
                        <a:t>Dirigida</a:t>
                      </a:r>
                      <a:r>
                        <a:rPr lang="es-ES" sz="1000" baseline="0" dirty="0" smtClean="0">
                          <a:latin typeface="Riojana Book" panose="00000400000000000000" pitchFamily="2" charset="0"/>
                          <a:cs typeface="Arial" panose="020B0604020202020204" pitchFamily="34" charset="0"/>
                        </a:rPr>
                        <a:t> a un órgano que no posea la información cuando se desconozca el competente</a:t>
                      </a:r>
                      <a:endParaRPr lang="es-ES" sz="1000" dirty="0" smtClean="0">
                        <a:latin typeface="Riojana Book" panose="00000400000000000000"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dirty="0" smtClean="0">
                          <a:latin typeface="Riojana Book" panose="00000400000000000000" pitchFamily="2" charset="0"/>
                          <a:cs typeface="Arial" panose="020B0604020202020204" pitchFamily="34" charset="0"/>
                        </a:rPr>
                        <a:t>1</a:t>
                      </a:r>
                      <a:endParaRPr lang="es-ES" sz="1000" dirty="0">
                        <a:latin typeface="Riojana Book" panose="00000400000000000000"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dirty="0" smtClean="0">
                          <a:latin typeface="Riojana Book" panose="00000400000000000000" pitchFamily="2" charset="0"/>
                          <a:cs typeface="Arial" panose="020B0604020202020204" pitchFamily="34" charset="0"/>
                        </a:rPr>
                        <a:t>25%</a:t>
                      </a:r>
                      <a:endParaRPr lang="es-ES" sz="1000" dirty="0">
                        <a:latin typeface="Riojana Book" panose="00000400000000000000"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6190918"/>
                  </a:ext>
                </a:extLst>
              </a:tr>
              <a:tr h="212930">
                <a:tc>
                  <a:txBody>
                    <a:bodyPr/>
                    <a:lstStyle/>
                    <a:p>
                      <a:r>
                        <a:rPr lang="es-ES" sz="1000" b="1" dirty="0" smtClean="0">
                          <a:latin typeface="Riojana Book" panose="00000400000000000000" pitchFamily="2" charset="0"/>
                          <a:cs typeface="Arial" panose="020B0604020202020204" pitchFamily="34" charset="0"/>
                        </a:rPr>
                        <a:t>TOTAL</a:t>
                      </a:r>
                      <a:endParaRPr lang="es-ES" sz="1000" b="1" dirty="0">
                        <a:latin typeface="Riojana Book" panose="00000400000000000000"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smtClean="0">
                          <a:latin typeface="Riojana Book" panose="00000400000000000000" pitchFamily="2" charset="0"/>
                          <a:cs typeface="Arial" panose="020B0604020202020204" pitchFamily="34" charset="0"/>
                        </a:rPr>
                        <a:t>4</a:t>
                      </a:r>
                      <a:endParaRPr lang="es-ES" sz="1000" b="1" dirty="0">
                        <a:latin typeface="Riojana Book" panose="00000400000000000000"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smtClean="0">
                          <a:latin typeface="Riojana Book" panose="00000400000000000000" pitchFamily="2" charset="0"/>
                          <a:cs typeface="Arial" panose="020B0604020202020204" pitchFamily="34" charset="0"/>
                        </a:rPr>
                        <a:t>100,00%</a:t>
                      </a:r>
                      <a:endParaRPr lang="es-ES" sz="1000" b="1" dirty="0">
                        <a:latin typeface="Riojana Book" panose="00000400000000000000"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143137"/>
                  </a:ext>
                </a:extLst>
              </a:tr>
            </a:tbl>
          </a:graphicData>
        </a:graphic>
      </p:graphicFrame>
      <p:sp>
        <p:nvSpPr>
          <p:cNvPr id="11" name="Marcador de número de diapositiva 10"/>
          <p:cNvSpPr>
            <a:spLocks noGrp="1"/>
          </p:cNvSpPr>
          <p:nvPr>
            <p:ph type="sldNum" sz="quarter" idx="12"/>
          </p:nvPr>
        </p:nvSpPr>
        <p:spPr>
          <a:xfrm>
            <a:off x="4539630" y="6492875"/>
            <a:ext cx="2743200" cy="365125"/>
          </a:xfrm>
        </p:spPr>
        <p:txBody>
          <a:bodyPr/>
          <a:lstStyle/>
          <a:p>
            <a:pPr algn="ctr"/>
            <a:fld id="{B791D71A-D7E1-4C80-B8F2-51298E478140}" type="slidenum">
              <a:rPr lang="es-ES" sz="900" b="1" smtClean="0">
                <a:solidFill>
                  <a:schemeClr val="tx1"/>
                </a:solidFill>
                <a:latin typeface="Riojana" panose="00000500000000000000" pitchFamily="2" charset="0"/>
              </a:rPr>
              <a:pPr algn="ctr"/>
              <a:t>9</a:t>
            </a:fld>
            <a:endParaRPr lang="es-ES" sz="900" b="1" dirty="0">
              <a:solidFill>
                <a:schemeClr val="tx1"/>
              </a:solidFill>
              <a:latin typeface="Riojana" panose="00000500000000000000" pitchFamily="2" charset="0"/>
            </a:endParaRPr>
          </a:p>
        </p:txBody>
      </p:sp>
      <p:pic>
        <p:nvPicPr>
          <p:cNvPr id="13" name="Imagen 12">
            <a:extLst>
              <a:ext uri="{FF2B5EF4-FFF2-40B4-BE49-F238E27FC236}">
                <a16:creationId xmlns:a16="http://schemas.microsoft.com/office/drawing/2014/main" id="{A895E6F9-59EC-7D63-F3E5-097CE3E892D1}"/>
              </a:ext>
            </a:extLst>
          </p:cNvPr>
          <p:cNvPicPr>
            <a:picLocks noChangeAspect="1"/>
          </p:cNvPicPr>
          <p:nvPr/>
        </p:nvPicPr>
        <p:blipFill>
          <a:blip r:embed="rId2"/>
          <a:stretch>
            <a:fillRect/>
          </a:stretch>
        </p:blipFill>
        <p:spPr>
          <a:xfrm>
            <a:off x="10644721" y="365125"/>
            <a:ext cx="913533" cy="230833"/>
          </a:xfrm>
          <a:prstGeom prst="rect">
            <a:avLst/>
          </a:prstGeom>
        </p:spPr>
      </p:pic>
    </p:spTree>
    <p:extLst>
      <p:ext uri="{BB962C8B-B14F-4D97-AF65-F5344CB8AC3E}">
        <p14:creationId xmlns:p14="http://schemas.microsoft.com/office/powerpoint/2010/main" val="4196095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283</TotalTime>
  <Words>893</Words>
  <Application>Microsoft Office PowerPoint</Application>
  <PresentationFormat>Panorámica</PresentationFormat>
  <Paragraphs>138</Paragraphs>
  <Slides>10</Slides>
  <Notes>2</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10</vt:i4>
      </vt:variant>
    </vt:vector>
  </HeadingPairs>
  <TitlesOfParts>
    <vt:vector size="21" baseType="lpstr">
      <vt:lpstr>Arial</vt:lpstr>
      <vt:lpstr>Calibri</vt:lpstr>
      <vt:lpstr>Calibri Light</vt:lpstr>
      <vt:lpstr>Nunito Sans</vt:lpstr>
      <vt:lpstr>Riojana</vt:lpstr>
      <vt:lpstr>Riojana Book</vt:lpstr>
      <vt:lpstr>Riojana SemiBold</vt:lpstr>
      <vt:lpstr>Segoe UI Black</vt:lpstr>
      <vt:lpstr>Wingdings</vt:lpstr>
      <vt:lpstr>Tema de Office</vt:lpstr>
      <vt:lpstr>Office Theme</vt:lpstr>
      <vt:lpstr>Presentación de PowerPoint</vt:lpstr>
      <vt:lpstr>Índice </vt:lpstr>
      <vt:lpstr>Presentación de PowerPoint</vt:lpstr>
      <vt:lpstr>Introducción</vt:lpstr>
      <vt:lpstr>Presentación de PowerPoint</vt:lpstr>
      <vt:lpstr>Presentación de PowerPoint</vt:lpstr>
      <vt:lpstr>Ámbitos temáticos de las solicitudes recibidas   </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Memoria sobre el ejercicio del Derecho  de Acceso a la Información Pública en  el Gobierno de La Rioja en el año 2023</dc:title>
  <dc:creator>María José Garrido Jiménez</dc:creator>
  <cp:lastModifiedBy>María José Garrido Jiménez</cp:lastModifiedBy>
  <cp:revision>23</cp:revision>
  <dcterms:created xsi:type="dcterms:W3CDTF">2024-02-07T08:35:57Z</dcterms:created>
  <dcterms:modified xsi:type="dcterms:W3CDTF">2024-02-08T11:50:38Z</dcterms:modified>
</cp:coreProperties>
</file>