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7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C00"/>
    <a:srgbClr val="669900"/>
    <a:srgbClr val="7ABE36"/>
    <a:srgbClr val="84C840"/>
    <a:srgbClr val="26BC2A"/>
    <a:srgbClr val="55B32B"/>
    <a:srgbClr val="6FD241"/>
    <a:srgbClr val="6FDC38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alcantuz\Desktop\publicar\resoluciones\resoluciones-acceso-2024c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Riojana SemiBold" panose="00000700000000000000" pitchFamily="2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bg1"/>
                </a:solidFill>
                <a:latin typeface="Riojana SemiBold" panose="00000700000000000000" pitchFamily="2" charset="0"/>
                <a:cs typeface="Arial" panose="020B0604020202020204" pitchFamily="34" charset="0"/>
              </a:rPr>
              <a:t>Solicitudes </a:t>
            </a:r>
            <a:r>
              <a:rPr lang="en-US" dirty="0" err="1">
                <a:solidFill>
                  <a:schemeClr val="bg1"/>
                </a:solidFill>
                <a:latin typeface="Riojana SemiBold" panose="00000700000000000000" pitchFamily="2" charset="0"/>
                <a:cs typeface="Arial" panose="020B0604020202020204" pitchFamily="34" charset="0"/>
              </a:rPr>
              <a:t>recibidas</a:t>
            </a:r>
            <a:endParaRPr lang="en-US" dirty="0">
              <a:solidFill>
                <a:schemeClr val="bg1"/>
              </a:solidFill>
              <a:latin typeface="Riojana SemiBold" panose="00000700000000000000" pitchFamily="2" charset="0"/>
              <a:cs typeface="Arial" panose="020B0604020202020204" pitchFamily="34" charset="0"/>
            </a:endParaRPr>
          </a:p>
        </c:rich>
      </c:tx>
      <c:layout/>
      <c:overlay val="0"/>
      <c:spPr>
        <a:solidFill>
          <a:srgbClr val="7DBC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Riojana SemiBold" panose="00000700000000000000" pitchFamily="2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DBC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strRef>
              <c:f>Hoja2!$B$17:$B$28</c:f>
              <c:strCache>
                <c:ptCount val="12"/>
                <c:pt idx="0">
                  <c:v>Diciembre</c:v>
                </c:pt>
                <c:pt idx="1">
                  <c:v>Noviembre</c:v>
                </c:pt>
                <c:pt idx="2">
                  <c:v>Octubre</c:v>
                </c:pt>
                <c:pt idx="3">
                  <c:v>Septiembre</c:v>
                </c:pt>
                <c:pt idx="4">
                  <c:v>Agosto</c:v>
                </c:pt>
                <c:pt idx="5">
                  <c:v>Julio</c:v>
                </c:pt>
                <c:pt idx="6">
                  <c:v>Junio</c:v>
                </c:pt>
                <c:pt idx="7">
                  <c:v>Mayo</c:v>
                </c:pt>
                <c:pt idx="8">
                  <c:v>Abril</c:v>
                </c:pt>
                <c:pt idx="9">
                  <c:v>Marzo</c:v>
                </c:pt>
                <c:pt idx="10">
                  <c:v>Febrero</c:v>
                </c:pt>
                <c:pt idx="11">
                  <c:v>Enero</c:v>
                </c:pt>
              </c:strCache>
            </c:strRef>
          </c:cat>
          <c:val>
            <c:numRef>
              <c:f>Hoja2!$C$17:$C$28</c:f>
              <c:numCache>
                <c:formatCode>General</c:formatCode>
                <c:ptCount val="12"/>
                <c:pt idx="0">
                  <c:v>4</c:v>
                </c:pt>
                <c:pt idx="1">
                  <c:v>12</c:v>
                </c:pt>
                <c:pt idx="2">
                  <c:v>15</c:v>
                </c:pt>
                <c:pt idx="3">
                  <c:v>14</c:v>
                </c:pt>
                <c:pt idx="4">
                  <c:v>15</c:v>
                </c:pt>
                <c:pt idx="5">
                  <c:v>27</c:v>
                </c:pt>
                <c:pt idx="6">
                  <c:v>12</c:v>
                </c:pt>
                <c:pt idx="7">
                  <c:v>14</c:v>
                </c:pt>
                <c:pt idx="8">
                  <c:v>35</c:v>
                </c:pt>
                <c:pt idx="9">
                  <c:v>24</c:v>
                </c:pt>
                <c:pt idx="10">
                  <c:v>26</c:v>
                </c:pt>
                <c:pt idx="1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4-4A21-88AE-EBCC4B80C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9667312"/>
        <c:axId val="639668624"/>
      </c:barChart>
      <c:catAx>
        <c:axId val="63966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iojana Book" panose="00000400000000000000" pitchFamily="2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39668624"/>
        <c:crosses val="autoZero"/>
        <c:auto val="1"/>
        <c:lblAlgn val="ctr"/>
        <c:lblOffset val="100"/>
        <c:noMultiLvlLbl val="0"/>
      </c:catAx>
      <c:valAx>
        <c:axId val="63966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iojana Book" panose="00000400000000000000" pitchFamily="2" charset="0"/>
                <a:ea typeface="+mn-ea"/>
                <a:cs typeface="+mn-cs"/>
              </a:defRPr>
            </a:pPr>
            <a:endParaRPr lang="es-ES"/>
          </a:p>
        </c:txPr>
        <c:crossAx val="63966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87695183020321"/>
          <c:y val="3.5378656084641344E-2"/>
          <c:w val="0.47921337355535082"/>
          <c:h val="0.869541205687885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9A-4841-8F40-A6BA3EE6E7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9A-4841-8F40-A6BA3EE6E7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9A-4841-8F40-A6BA3EE6E7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9A-4841-8F40-A6BA3EE6E7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9A-4841-8F40-A6BA3EE6E7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9A-4841-8F40-A6BA3EE6E7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F9A-4841-8F40-A6BA3EE6E70F}"/>
              </c:ext>
            </c:extLst>
          </c:dPt>
          <c:val>
            <c:numRef>
              <c:f>Hoja2!$J$29:$J$35</c:f>
              <c:numCache>
                <c:formatCode>General</c:formatCode>
                <c:ptCount val="7"/>
                <c:pt idx="0">
                  <c:v>9</c:v>
                </c:pt>
                <c:pt idx="1">
                  <c:v>13</c:v>
                </c:pt>
                <c:pt idx="2">
                  <c:v>28</c:v>
                </c:pt>
                <c:pt idx="3">
                  <c:v>58</c:v>
                </c:pt>
                <c:pt idx="4">
                  <c:v>14</c:v>
                </c:pt>
                <c:pt idx="5">
                  <c:v>91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F9A-4841-8F40-A6BA3EE6E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50000"/>
      </a:schemeClr>
    </a:solidFill>
    <a:ln w="9525" cap="flat" cmpd="sng" algn="ctr">
      <a:solidFill>
        <a:srgbClr val="66CCFF"/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</cdr:x>
      <cdr:y>0.13433</cdr:y>
    </cdr:from>
    <cdr:to>
      <cdr:x>0.98616</cdr:x>
      <cdr:y>0.27529</cdr:y>
    </cdr:to>
    <cdr:sp macro="" textlink="">
      <cdr:nvSpPr>
        <cdr:cNvPr id="5" name="Rectángulo redondeado 4"/>
        <cdr:cNvSpPr/>
      </cdr:nvSpPr>
      <cdr:spPr>
        <a:xfrm xmlns:a="http://schemas.openxmlformats.org/drawingml/2006/main">
          <a:off x="7993537" y="771526"/>
          <a:ext cx="2284046" cy="8096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6980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3960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0941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7921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4902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1882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8862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5841" algn="l" defTabSz="91396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S" sz="1100" b="1" dirty="0">
              <a:latin typeface="Riojana Book" panose="00000400000000000000" pitchFamily="2" charset="0"/>
            </a:rPr>
            <a:t>Hacienda y Administración</a:t>
          </a:r>
          <a:r>
            <a:rPr lang="es-ES" sz="1100" b="1" baseline="0" dirty="0">
              <a:latin typeface="Riojana Book" panose="00000400000000000000" pitchFamily="2" charset="0"/>
            </a:rPr>
            <a:t>: </a:t>
          </a:r>
          <a:endParaRPr lang="es-ES" sz="1100" b="1" baseline="0" dirty="0" smtClean="0">
            <a:latin typeface="Riojana Book" panose="00000400000000000000" pitchFamily="2" charset="0"/>
          </a:endParaRPr>
        </a:p>
        <a:p xmlns:a="http://schemas.openxmlformats.org/drawingml/2006/main">
          <a:pPr algn="l"/>
          <a:r>
            <a:rPr lang="es-ES" dirty="0" smtClean="0">
              <a:latin typeface="Riojana Book" panose="00000400000000000000" pitchFamily="2" charset="0"/>
            </a:rPr>
            <a:t>- </a:t>
          </a:r>
          <a:r>
            <a:rPr lang="es-ES" sz="1100" baseline="0" dirty="0" smtClean="0">
              <a:latin typeface="Riojana Book" panose="00000400000000000000" pitchFamily="2" charset="0"/>
            </a:rPr>
            <a:t>Personal </a:t>
          </a:r>
          <a:r>
            <a:rPr lang="es-ES" sz="1100" baseline="0" dirty="0">
              <a:latin typeface="Riojana Book" panose="00000400000000000000" pitchFamily="2" charset="0"/>
            </a:rPr>
            <a:t>y procesos selectivos</a:t>
          </a:r>
        </a:p>
        <a:p xmlns:a="http://schemas.openxmlformats.org/drawingml/2006/main">
          <a:pPr algn="l"/>
          <a:r>
            <a:rPr lang="es-ES" sz="1100" baseline="0" dirty="0" smtClean="0">
              <a:latin typeface="Riojana Book" panose="00000400000000000000" pitchFamily="2" charset="0"/>
            </a:rPr>
            <a:t>- Contratación </a:t>
          </a:r>
          <a:r>
            <a:rPr lang="es-ES" sz="1100" baseline="0" dirty="0">
              <a:latin typeface="Riojana Book" panose="00000400000000000000" pitchFamily="2" charset="0"/>
            </a:rPr>
            <a:t>pública</a:t>
          </a:r>
          <a:endParaRPr lang="es-ES" sz="1100" dirty="0">
            <a:latin typeface="Riojana Book" panose="00000400000000000000" pitchFamily="2" charset="0"/>
          </a:endParaRPr>
        </a:p>
      </cdr:txBody>
    </cdr:sp>
  </cdr:relSizeAnchor>
  <cdr:relSizeAnchor xmlns:cdr="http://schemas.openxmlformats.org/drawingml/2006/chartDrawing">
    <cdr:from>
      <cdr:x>0.02847</cdr:x>
      <cdr:y>0.00966</cdr:y>
    </cdr:from>
    <cdr:to>
      <cdr:x>0.98798</cdr:x>
      <cdr:y>0.93056</cdr:y>
    </cdr:to>
    <cdr:grpSp>
      <cdr:nvGrpSpPr>
        <cdr:cNvPr id="44" name="Grupo 43"/>
        <cdr:cNvGrpSpPr/>
      </cdr:nvGrpSpPr>
      <cdr:grpSpPr>
        <a:xfrm xmlns:a="http://schemas.openxmlformats.org/drawingml/2006/main">
          <a:off x="316205" y="57001"/>
          <a:ext cx="10656907" cy="5434011"/>
          <a:chOff x="185899" y="43085"/>
          <a:chExt cx="11241387" cy="5534792"/>
        </a:xfrm>
      </cdr:grpSpPr>
      <cdr:sp macro="" textlink="">
        <cdr:nvSpPr>
          <cdr:cNvPr id="2" name="Rectángulo redondeado 1"/>
          <cdr:cNvSpPr/>
        </cdr:nvSpPr>
        <cdr:spPr>
          <a:xfrm xmlns:a="http://schemas.openxmlformats.org/drawingml/2006/main">
            <a:off x="7797403" y="43085"/>
            <a:ext cx="2323553" cy="679505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Educación</a:t>
            </a:r>
            <a:r>
              <a:rPr lang="es-ES" sz="1100" b="1" baseline="0" dirty="0">
                <a:latin typeface="Riojana Book" panose="00000400000000000000" pitchFamily="2" charset="0"/>
              </a:rPr>
              <a:t> y cultura: </a:t>
            </a:r>
            <a:endParaRPr lang="es-ES" sz="1100" b="1" baseline="0" dirty="0" smtClean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Personal </a:t>
            </a:r>
            <a:r>
              <a:rPr lang="es-ES" sz="1100" baseline="0" dirty="0">
                <a:latin typeface="Riojana Book" panose="00000400000000000000" pitchFamily="2" charset="0"/>
              </a:rPr>
              <a:t>y procesos selectivos</a:t>
            </a: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Centros </a:t>
            </a:r>
            <a:r>
              <a:rPr lang="es-ES" sz="1100" baseline="0" dirty="0">
                <a:latin typeface="Riojana Book" panose="00000400000000000000" pitchFamily="2" charset="0"/>
              </a:rPr>
              <a:t>educativos</a:t>
            </a:r>
            <a:endParaRPr lang="es-ES" sz="1100" dirty="0">
              <a:latin typeface="Riojana Book" panose="00000400000000000000" pitchFamily="2" charset="0"/>
            </a:endParaRPr>
          </a:p>
        </cdr:txBody>
      </cdr:sp>
      <cdr:sp macro="" textlink="">
        <cdr:nvSpPr>
          <cdr:cNvPr id="3" name="Rectángulo redondeado 2"/>
          <cdr:cNvSpPr/>
        </cdr:nvSpPr>
        <cdr:spPr>
          <a:xfrm xmlns:a="http://schemas.openxmlformats.org/drawingml/2006/main">
            <a:off x="8592401" y="3915839"/>
            <a:ext cx="2834885" cy="1513005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Salud:</a:t>
            </a: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Costes</a:t>
            </a:r>
            <a:endParaRPr lang="es-ES" sz="110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Farmacias</a:t>
            </a:r>
            <a:r>
              <a:rPr lang="es-ES" sz="1100" baseline="0" dirty="0" smtClean="0">
                <a:latin typeface="Riojana Book" panose="00000400000000000000" pitchFamily="2" charset="0"/>
              </a:rPr>
              <a:t> </a:t>
            </a:r>
            <a:r>
              <a:rPr lang="es-ES" sz="1100" baseline="0" dirty="0">
                <a:latin typeface="Riojana Book" panose="00000400000000000000" pitchFamily="2" charset="0"/>
              </a:rPr>
              <a:t>y productos farmacéuticos</a:t>
            </a: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Tratamientos</a:t>
            </a:r>
            <a:endParaRPr lang="es-ES" sz="1100" baseline="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Profesionales</a:t>
            </a:r>
            <a:endParaRPr lang="es-ES" sz="1100" baseline="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Consumo</a:t>
            </a:r>
            <a:endParaRPr lang="es-ES" sz="1100" dirty="0">
              <a:latin typeface="Riojana Book" panose="00000400000000000000" pitchFamily="2" charset="0"/>
            </a:endParaRPr>
          </a:p>
        </cdr:txBody>
      </cdr:sp>
      <cdr:sp macro="" textlink="">
        <cdr:nvSpPr>
          <cdr:cNvPr id="4" name="Rectángulo redondeado 3"/>
          <cdr:cNvSpPr/>
        </cdr:nvSpPr>
        <cdr:spPr>
          <a:xfrm xmlns:a="http://schemas.openxmlformats.org/drawingml/2006/main">
            <a:off x="8911807" y="1826744"/>
            <a:ext cx="2397695" cy="949088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Medio</a:t>
            </a:r>
            <a:r>
              <a:rPr lang="es-ES" sz="1100" b="1" baseline="0" dirty="0">
                <a:latin typeface="Riojana Book" panose="00000400000000000000" pitchFamily="2" charset="0"/>
              </a:rPr>
              <a:t> ambiente y sostenibilidad: </a:t>
            </a:r>
            <a:endParaRPr lang="es-ES" sz="1100" b="1" baseline="0" dirty="0" smtClean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Animales</a:t>
            </a:r>
            <a:endParaRPr lang="es-ES" sz="1100" baseline="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Incendios</a:t>
            </a:r>
            <a:endParaRPr lang="es-ES" sz="1100" baseline="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Explotaciones</a:t>
            </a:r>
            <a:endParaRPr lang="es-ES" sz="1100" dirty="0">
              <a:latin typeface="Riojana Book" panose="00000400000000000000" pitchFamily="2" charset="0"/>
            </a:endParaRPr>
          </a:p>
        </cdr:txBody>
      </cdr:sp>
      <cdr:cxnSp macro="">
        <cdr:nvCxnSpPr>
          <cdr:cNvPr id="6" name="Conector recto 5"/>
          <cdr:cNvCxnSpPr/>
        </cdr:nvCxnSpPr>
        <cdr:spPr>
          <a:xfrm xmlns:a="http://schemas.openxmlformats.org/drawingml/2006/main" flipV="1">
            <a:off x="6037139" y="194329"/>
            <a:ext cx="1792387" cy="1441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Conector recto 6"/>
          <cdr:cNvCxnSpPr/>
        </cdr:nvCxnSpPr>
        <cdr:spPr>
          <a:xfrm xmlns:a="http://schemas.openxmlformats.org/drawingml/2006/main">
            <a:off x="7069285" y="523246"/>
            <a:ext cx="1777464" cy="558163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8" name="Conector recto 7"/>
          <cdr:cNvCxnSpPr/>
        </cdr:nvCxnSpPr>
        <cdr:spPr>
          <a:xfrm xmlns:a="http://schemas.openxmlformats.org/drawingml/2006/main">
            <a:off x="2764823" y="5397205"/>
            <a:ext cx="2976718" cy="39869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9" name="Conector recto 8"/>
          <cdr:cNvCxnSpPr/>
        </cdr:nvCxnSpPr>
        <cdr:spPr>
          <a:xfrm xmlns:a="http://schemas.openxmlformats.org/drawingml/2006/main" flipV="1">
            <a:off x="7709831" y="4711134"/>
            <a:ext cx="1045018" cy="1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Conector recto 9"/>
          <cdr:cNvCxnSpPr/>
        </cdr:nvCxnSpPr>
        <cdr:spPr>
          <a:xfrm xmlns:a="http://schemas.openxmlformats.org/drawingml/2006/main">
            <a:off x="8450568" y="1988424"/>
            <a:ext cx="498852" cy="2034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1" name="Rectángulo redondeado 10"/>
          <cdr:cNvSpPr/>
        </cdr:nvSpPr>
        <cdr:spPr>
          <a:xfrm xmlns:a="http://schemas.openxmlformats.org/drawingml/2006/main">
            <a:off x="746307" y="133839"/>
            <a:ext cx="2261295" cy="1015496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Otros:</a:t>
            </a: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Planes</a:t>
            </a:r>
            <a:r>
              <a:rPr lang="es-ES" sz="1100" baseline="0" dirty="0" smtClean="0">
                <a:latin typeface="Riojana Book" panose="00000400000000000000" pitchFamily="2" charset="0"/>
              </a:rPr>
              <a:t> </a:t>
            </a:r>
            <a:r>
              <a:rPr lang="es-ES" sz="1100" baseline="0" dirty="0">
                <a:latin typeface="Riojana Book" panose="00000400000000000000" pitchFamily="2" charset="0"/>
              </a:rPr>
              <a:t>y programas</a:t>
            </a: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Publicidad </a:t>
            </a:r>
            <a:r>
              <a:rPr lang="es-ES" sz="1100" baseline="0" dirty="0">
                <a:latin typeface="Riojana Book" panose="00000400000000000000" pitchFamily="2" charset="0"/>
              </a:rPr>
              <a:t>institucional</a:t>
            </a:r>
          </a:p>
          <a:p xmlns:a="http://schemas.openxmlformats.org/drawingml/2006/main">
            <a:pPr algn="l"/>
            <a:r>
              <a:rPr lang="es-ES" sz="1100" baseline="0" dirty="0" smtClean="0">
                <a:latin typeface="Riojana Book" panose="00000400000000000000" pitchFamily="2" charset="0"/>
              </a:rPr>
              <a:t>- Subvenciones</a:t>
            </a:r>
            <a:endParaRPr lang="es-ES" sz="1100" dirty="0">
              <a:latin typeface="Riojana Book" panose="00000400000000000000" pitchFamily="2" charset="0"/>
            </a:endParaRPr>
          </a:p>
        </cdr:txBody>
      </cdr:sp>
      <cdr:sp macro="" textlink="">
        <cdr:nvSpPr>
          <cdr:cNvPr id="12" name="Rectángulo redondeado 11"/>
          <cdr:cNvSpPr/>
        </cdr:nvSpPr>
        <cdr:spPr>
          <a:xfrm xmlns:a="http://schemas.openxmlformats.org/drawingml/2006/main">
            <a:off x="185899" y="2280976"/>
            <a:ext cx="2144409" cy="803900"/>
          </a:xfrm>
          <a:prstGeom xmlns:a="http://schemas.openxmlformats.org/drawingml/2006/main" prst="roundRect">
            <a:avLst/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Sector público:</a:t>
            </a: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Personal</a:t>
            </a:r>
            <a:endParaRPr lang="es-ES" sz="110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Contratación</a:t>
            </a:r>
            <a:r>
              <a:rPr lang="es-ES" sz="1100" dirty="0">
                <a:latin typeface="Riojana Book" panose="00000400000000000000" pitchFamily="2" charset="0"/>
              </a:rPr>
              <a:t>, ayudas</a:t>
            </a:r>
          </a:p>
        </cdr:txBody>
      </cdr:sp>
      <cdr:sp macro="" textlink="">
        <cdr:nvSpPr>
          <cdr:cNvPr id="13" name="Rectángulo redondeado 12"/>
          <cdr:cNvSpPr/>
        </cdr:nvSpPr>
        <cdr:spPr>
          <a:xfrm xmlns:a="http://schemas.openxmlformats.org/drawingml/2006/main">
            <a:off x="473734" y="4743483"/>
            <a:ext cx="2324259" cy="834394"/>
          </a:xfrm>
          <a:prstGeom xmlns:a="http://schemas.openxmlformats.org/drawingml/2006/main" prst="roundRect">
            <a:avLst>
              <a:gd name="adj" fmla="val 25792"/>
            </a:avLst>
          </a:prstGeom>
          <a:solidFill xmlns:a="http://schemas.openxmlformats.org/drawingml/2006/main">
            <a:schemeClr val="tx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s-ES"/>
            </a:defPPr>
            <a:lvl1pPr marL="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98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60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2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0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88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862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841" algn="l" defTabSz="91396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s-ES" sz="1100" b="1" dirty="0">
                <a:latin typeface="Riojana Book" panose="00000400000000000000" pitchFamily="2" charset="0"/>
              </a:rPr>
              <a:t>Servicios sociales:</a:t>
            </a: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Ayudas</a:t>
            </a:r>
            <a:endParaRPr lang="es-ES" sz="1100" dirty="0">
              <a:latin typeface="Riojana Book" panose="00000400000000000000" pitchFamily="2" charset="0"/>
            </a:endParaRPr>
          </a:p>
          <a:p xmlns:a="http://schemas.openxmlformats.org/drawingml/2006/main">
            <a:pPr algn="l"/>
            <a:r>
              <a:rPr lang="es-ES" sz="1100" dirty="0" smtClean="0">
                <a:latin typeface="Riojana Book" panose="00000400000000000000" pitchFamily="2" charset="0"/>
              </a:rPr>
              <a:t>- Residencias </a:t>
            </a:r>
            <a:r>
              <a:rPr lang="es-ES" sz="1100" dirty="0">
                <a:latin typeface="Riojana Book" panose="00000400000000000000" pitchFamily="2" charset="0"/>
              </a:rPr>
              <a:t>y</a:t>
            </a:r>
            <a:r>
              <a:rPr lang="es-ES" sz="1100" baseline="0" dirty="0">
                <a:latin typeface="Riojana Book" panose="00000400000000000000" pitchFamily="2" charset="0"/>
              </a:rPr>
              <a:t> centros</a:t>
            </a:r>
            <a:endParaRPr lang="es-ES" sz="1100" dirty="0">
              <a:latin typeface="Riojana Book" panose="00000400000000000000" pitchFamily="2" charset="0"/>
            </a:endParaRPr>
          </a:p>
        </cdr:txBody>
      </cdr:sp>
      <cdr:cxnSp macro="">
        <cdr:nvCxnSpPr>
          <cdr:cNvPr id="14" name="Conector recto 13"/>
          <cdr:cNvCxnSpPr/>
        </cdr:nvCxnSpPr>
        <cdr:spPr>
          <a:xfrm xmlns:a="http://schemas.openxmlformats.org/drawingml/2006/main" flipV="1">
            <a:off x="2959754" y="503312"/>
            <a:ext cx="1432626" cy="662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5" name="Conector recto 14"/>
          <cdr:cNvCxnSpPr>
            <a:stCxn xmlns:a="http://schemas.openxmlformats.org/drawingml/2006/main" id="12" idx="3"/>
          </cdr:cNvCxnSpPr>
        </cdr:nvCxnSpPr>
        <cdr:spPr>
          <a:xfrm xmlns:a="http://schemas.openxmlformats.org/drawingml/2006/main" flipV="1">
            <a:off x="2330308" y="2646256"/>
            <a:ext cx="627256" cy="36671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F7E7E-EEAD-489A-A6E3-F523A9993DB0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50BB-3FF7-406F-A5E2-8F4F4F118B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28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9326-462E-4069-B94E-45AFAACFB1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A989-6989-4108-8136-FE41CA32B10B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91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963E-FD63-4111-B5A8-5720E165BA46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7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A653-3B1E-4E66-B4B6-B874D3C522EA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90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75F8EA-E892-AE44-ADFE-3A59AC5D4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8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24C47-1106-A04A-848D-F2445046D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5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CDD0B-D142-0F4D-82CB-12C90BBF2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46B4F-9C5F-9646-93B3-C499F0B2E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F2132-8422-A94C-83AB-BE7A106B6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9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D8027-85ED-084E-A3CE-7D81DD92F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4DC71-A54F-1946-985C-E6464A6E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03D1-5B93-4C5E-BD9F-B8E3634EFF3E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78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6395-B3AB-4EB3-BC98-41E2F578AE90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4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B43F-1F41-42C8-8285-DD2182937498}" type="datetime1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15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152-632D-4BD0-9AB4-4693F7DF207D}" type="datetime1">
              <a:rPr lang="es-ES" smtClean="0"/>
              <a:t>03/02/2025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6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9AC9-ADE2-48E3-A412-0E41E0FE6E95}" type="datetime1">
              <a:rPr lang="es-ES" smtClean="0"/>
              <a:t>03/02/2025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B074-07EF-4395-9691-F193A806C346}" type="datetime1">
              <a:rPr lang="es-ES" smtClean="0"/>
              <a:t>03/02/2025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4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6CD-2E1F-4832-B6A1-87D59F67DBD0}" type="datetime1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46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E879-2133-43E4-9828-45DA133C1A04}" type="datetime1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42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ED85-E07C-41BF-A8AB-4B473D187E21}" type="datetime1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D71A-D7E1-4C80-B8F2-51298E478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8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7723F-6F34-6740-AC9F-3853BBF3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B328-F086-2642-8230-8164B907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79F92-FAD0-1B46-92FE-946889893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2386-07F4-D241-B03B-D5A04DFE736E}" type="datetimeFigureOut">
              <a:rPr lang="en-AR" smtClean="0"/>
              <a:t>02/03/2025</a:t>
            </a:fld>
            <a:endParaRPr lang="en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B6F14-8DE5-534B-A6A4-D43CAB0AF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845A-9104-AA45-BF30-9AF91FEFB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7918-1718-0B42-BDFB-A45EEA95AA5F}" type="slidenum">
              <a:rPr lang="en-AR" smtClean="0"/>
              <a:t>‹Nº›</a:t>
            </a:fld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70370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4B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5DF720-5866-D839-C16E-972AAE8A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997" y="5334283"/>
            <a:ext cx="1723723" cy="43555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3BF49F5E-8B52-45C5-B8C1-935CDA5BD9E2}"/>
              </a:ext>
            </a:extLst>
          </p:cNvPr>
          <p:cNvSpPr txBox="1"/>
          <p:nvPr/>
        </p:nvSpPr>
        <p:spPr>
          <a:xfrm>
            <a:off x="1439649" y="2496474"/>
            <a:ext cx="97526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-4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ojana SemiBold" panose="00000700000000000000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Memoria sobre el ejercicio del Derecho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-4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ojana SemiBold" panose="00000700000000000000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de Acceso a la Información Pública en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-4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ojana SemiBold" panose="00000700000000000000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el Gobierno de La Rioja en el año </a:t>
            </a:r>
            <a:r>
              <a:rPr kumimoji="0" lang="es-ES" sz="3200" b="0" i="0" u="none" strike="noStrike" kern="1200" cap="none" spc="-42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iojana SemiBold" panose="00000700000000000000" pitchFamily="2" charset="0"/>
                <a:ea typeface="Segoe UI Black" panose="020B0A02040204020203" pitchFamily="34" charset="0"/>
                <a:cs typeface="Arial" panose="020B0604020202020204" pitchFamily="34" charset="0"/>
              </a:rPr>
              <a:t>2024</a:t>
            </a:r>
            <a:endParaRPr kumimoji="0" lang="en-A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iojana SemiBold" panose="000007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7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81074" y="333374"/>
            <a:ext cx="67077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dirty="0">
                <a:latin typeface="Riojana SemiBold" panose="00000700000000000000" pitchFamily="2" charset="0"/>
                <a:sym typeface="Nunito Sans"/>
              </a:rPr>
              <a:t>Total de solicitudes recibidas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B2A0EE4-6E87-4E60-ABE8-2B64E2C9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89" y="919476"/>
            <a:ext cx="8784976" cy="945625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defRPr/>
            </a:pP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A lo largo de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2024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se han recibido un total de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236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solicitudes de acceso.</a:t>
            </a:r>
          </a:p>
          <a:p>
            <a:pPr marL="0" indent="0" algn="just" eaLnBrk="1" hangingPunct="1">
              <a:buClr>
                <a:schemeClr val="tx1"/>
              </a:buClr>
              <a:defRPr/>
            </a:pPr>
            <a:endParaRPr lang="es-ES" sz="1300" dirty="0">
              <a:solidFill>
                <a:prstClr val="black"/>
              </a:solidFill>
              <a:latin typeface="Riojana Book" panose="00000400000000000000" pitchFamily="2" charset="0"/>
              <a:cs typeface="Arial" pitchFamily="34" charset="0"/>
            </a:endParaRPr>
          </a:p>
          <a:p>
            <a:pPr marL="0" indent="0" algn="just" eaLnBrk="1" hangingPunct="1">
              <a:buClr>
                <a:schemeClr val="tx1"/>
              </a:buClr>
              <a:defRPr/>
            </a:pP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En las tablas siguientes se indica su distribución por mes, canal, tipo de persona (persona física o persona jurídica) y sexo (en el caso de personas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físicas):  </a:t>
            </a:r>
            <a:endParaRPr lang="es-ES" sz="1300" dirty="0">
              <a:solidFill>
                <a:prstClr val="black"/>
              </a:solidFill>
              <a:latin typeface="Riojana Book" panose="00000400000000000000" pitchFamily="2" charset="0"/>
              <a:cs typeface="Arial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4692D37-E360-4B90-9F09-0D39BBB7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3" y="1788732"/>
            <a:ext cx="3202737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Riojana SemiBold" panose="00000700000000000000" pitchFamily="2" charset="0"/>
                <a:cs typeface="Arial" pitchFamily="34" charset="0"/>
              </a:rPr>
              <a:t>Distribución por mes de recepción</a:t>
            </a:r>
            <a:endParaRPr lang="es-ES" sz="1400" b="1" dirty="0">
              <a:solidFill>
                <a:prstClr val="black"/>
              </a:solidFill>
              <a:latin typeface="Riojana SemiBold" panose="00000700000000000000" pitchFamily="2" charset="0"/>
              <a:cs typeface="Arial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49BFD15-CD41-493F-819D-0183FD01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607" y="1788732"/>
            <a:ext cx="3346207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Riojana SemiBold" panose="00000700000000000000" pitchFamily="2" charset="0"/>
                <a:cs typeface="Arial" pitchFamily="34" charset="0"/>
              </a:rPr>
              <a:t>Distribución por canal de recepción</a:t>
            </a:r>
            <a:endParaRPr lang="es-ES" sz="1400" b="1" dirty="0">
              <a:solidFill>
                <a:prstClr val="black"/>
              </a:solidFill>
              <a:latin typeface="Riojana SemiBold" panose="00000700000000000000" pitchFamily="2" charset="0"/>
              <a:cs typeface="Arial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29D56DB3-7BF7-4F7B-BFAC-96CD7124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09430"/>
              </p:ext>
            </p:extLst>
          </p:nvPr>
        </p:nvGraphicFramePr>
        <p:xfrm>
          <a:off x="6194608" y="2168104"/>
          <a:ext cx="4295113" cy="1263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1317">
                  <a:extLst>
                    <a:ext uri="{9D8B030D-6E8A-4147-A177-3AD203B41FA5}">
                      <a16:colId xmlns:a16="http://schemas.microsoft.com/office/drawing/2014/main" val="162563539"/>
                    </a:ext>
                  </a:extLst>
                </a:gridCol>
                <a:gridCol w="1493796">
                  <a:extLst>
                    <a:ext uri="{9D8B030D-6E8A-4147-A177-3AD203B41FA5}">
                      <a16:colId xmlns:a16="http://schemas.microsoft.com/office/drawing/2014/main" val="707059818"/>
                    </a:ext>
                  </a:extLst>
                </a:gridCol>
              </a:tblGrid>
              <a:tr h="320423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Canal</a:t>
                      </a:r>
                      <a:endParaRPr lang="es-ES" sz="1400" dirty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% 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solicitudes</a:t>
                      </a:r>
                      <a:endParaRPr lang="es-ES" sz="1400" dirty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2221"/>
                  </a:ext>
                </a:extLst>
              </a:tr>
              <a:tr h="265764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Electrónicamente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97,46 %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03174"/>
                  </a:ext>
                </a:extLst>
              </a:tr>
              <a:tr h="2808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A través de las Oficinas de Atención al Ciudadano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2,12 %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4269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A través de otros puntos de registro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0,42 %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947599"/>
                  </a:ext>
                </a:extLst>
              </a:tr>
            </a:tbl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CB36740D-682A-4BBC-9007-569F9E0E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607" y="3491868"/>
            <a:ext cx="3199558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Riojana SemiBold" panose="00000700000000000000" pitchFamily="2" charset="0"/>
                <a:cs typeface="Arial" pitchFamily="34" charset="0"/>
              </a:rPr>
              <a:t>Distribución por tipo de persona</a:t>
            </a:r>
            <a:endParaRPr lang="es-ES" sz="1400" b="1" dirty="0">
              <a:solidFill>
                <a:prstClr val="black"/>
              </a:solidFill>
              <a:latin typeface="Riojana SemiBold" panose="00000700000000000000" pitchFamily="2" charset="0"/>
              <a:cs typeface="Arial" pitchFamily="34" charset="0"/>
            </a:endParaRPr>
          </a:p>
        </p:txBody>
      </p: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8245D30A-E22E-4A63-A1FD-729C5A8E8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99241"/>
              </p:ext>
            </p:extLst>
          </p:nvPr>
        </p:nvGraphicFramePr>
        <p:xfrm>
          <a:off x="6194608" y="3890548"/>
          <a:ext cx="4295113" cy="95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1317">
                  <a:extLst>
                    <a:ext uri="{9D8B030D-6E8A-4147-A177-3AD203B41FA5}">
                      <a16:colId xmlns:a16="http://schemas.microsoft.com/office/drawing/2014/main" val="162563539"/>
                    </a:ext>
                  </a:extLst>
                </a:gridCol>
                <a:gridCol w="1493796">
                  <a:extLst>
                    <a:ext uri="{9D8B030D-6E8A-4147-A177-3AD203B41FA5}">
                      <a16:colId xmlns:a16="http://schemas.microsoft.com/office/drawing/2014/main" val="707059818"/>
                    </a:ext>
                  </a:extLst>
                </a:gridCol>
              </a:tblGrid>
              <a:tr h="25298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Tipo de persona</a:t>
                      </a:r>
                      <a:endParaRPr lang="es-ES" sz="1400" dirty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% de solicitudes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222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Persona física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77,97 %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03174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Persona jurídica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22,03 %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4269"/>
                  </a:ext>
                </a:extLst>
              </a:tr>
            </a:tbl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C2554A16-35B1-4BB4-9579-9314FE94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540" y="4844056"/>
            <a:ext cx="3027030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>
              <a:buClr>
                <a:schemeClr val="tx1"/>
              </a:buClr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Riojana SemiBold" panose="00000700000000000000" pitchFamily="2" charset="0"/>
                <a:cs typeface="Arial" pitchFamily="34" charset="0"/>
              </a:rPr>
              <a:t>Distribución por sexo</a:t>
            </a:r>
            <a:endParaRPr lang="es-ES" sz="1400" b="1" dirty="0">
              <a:solidFill>
                <a:prstClr val="black"/>
              </a:solidFill>
              <a:latin typeface="Riojana SemiBold" panose="00000700000000000000" pitchFamily="2" charset="0"/>
              <a:cs typeface="Arial" pitchFamily="34" charset="0"/>
            </a:endParaRP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97080BE6-7D1E-4CED-8939-4CDC3D0F9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31767"/>
              </p:ext>
            </p:extLst>
          </p:nvPr>
        </p:nvGraphicFramePr>
        <p:xfrm>
          <a:off x="6194608" y="5169110"/>
          <a:ext cx="4295113" cy="966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1317">
                  <a:extLst>
                    <a:ext uri="{9D8B030D-6E8A-4147-A177-3AD203B41FA5}">
                      <a16:colId xmlns:a16="http://schemas.microsoft.com/office/drawing/2014/main" val="162563539"/>
                    </a:ext>
                  </a:extLst>
                </a:gridCol>
                <a:gridCol w="1493796">
                  <a:extLst>
                    <a:ext uri="{9D8B030D-6E8A-4147-A177-3AD203B41FA5}">
                      <a16:colId xmlns:a16="http://schemas.microsoft.com/office/drawing/2014/main" val="707059818"/>
                    </a:ext>
                  </a:extLst>
                </a:gridCol>
              </a:tblGrid>
              <a:tr h="304434">
                <a:tc>
                  <a:txBody>
                    <a:bodyPr/>
                    <a:lstStyle/>
                    <a:p>
                      <a:r>
                        <a:rPr lang="es-ES" sz="140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Sexo</a:t>
                      </a:r>
                      <a:endParaRPr lang="es-ES" sz="1400" dirty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% de solicitudes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2221"/>
                  </a:ext>
                </a:extLst>
              </a:tr>
              <a:tr h="304434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Mujeres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29,89 %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03174"/>
                  </a:ext>
                </a:extLst>
              </a:tr>
              <a:tr h="304434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Hombres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70,11 %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4269"/>
                  </a:ext>
                </a:extLst>
              </a:tr>
            </a:tbl>
          </a:graphicData>
        </a:graphic>
      </p:graphicFrame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>
          <a:xfrm>
            <a:off x="4069777" y="6492875"/>
            <a:ext cx="2743200" cy="365125"/>
          </a:xfrm>
        </p:spPr>
        <p:txBody>
          <a:bodyPr/>
          <a:lstStyle/>
          <a:p>
            <a:pPr algn="ctr"/>
            <a:fld id="{B791D71A-D7E1-4C80-B8F2-51298E478140}" type="slidenum">
              <a:rPr lang="es-ES" sz="900" smtClean="0">
                <a:solidFill>
                  <a:schemeClr val="tx1"/>
                </a:solidFill>
                <a:latin typeface="Riojana" panose="00000500000000000000" pitchFamily="2" charset="0"/>
              </a:rPr>
              <a:pPr algn="ctr"/>
              <a:t>2</a:t>
            </a:fld>
            <a:endParaRPr lang="es-ES" sz="900" dirty="0">
              <a:solidFill>
                <a:schemeClr val="tx1"/>
              </a:solidFill>
              <a:latin typeface="Riojana" panose="000005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895E6F9-59EC-7D63-F3E5-097CE3E8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509" y="652490"/>
            <a:ext cx="913533" cy="230833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42138"/>
              </p:ext>
            </p:extLst>
          </p:nvPr>
        </p:nvGraphicFramePr>
        <p:xfrm>
          <a:off x="1129878" y="2173975"/>
          <a:ext cx="2905125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8125" y="342899"/>
            <a:ext cx="11020425" cy="733425"/>
          </a:xfrm>
        </p:spPr>
        <p:txBody>
          <a:bodyPr>
            <a:normAutofit fontScale="90000"/>
          </a:bodyPr>
          <a:lstStyle/>
          <a:p>
            <a:r>
              <a:rPr lang="es-ES" sz="2900" dirty="0" smtClean="0">
                <a:latin typeface="Riojana SemiBold" panose="00000700000000000000" pitchFamily="2" charset="0"/>
                <a:sym typeface="Nunito Sans"/>
              </a:rPr>
              <a:t>Ámbitos temáticos de las solicitudes recibidas  </a:t>
            </a:r>
            <a:r>
              <a:rPr lang="es-ES" dirty="0">
                <a:solidFill>
                  <a:srgbClr val="4A8464"/>
                </a:solidFill>
                <a:latin typeface="Arial" panose="020B0604020202020204" pitchFamily="34" charset="0"/>
                <a:sym typeface="Nunito Sans"/>
              </a:rPr>
              <a:t/>
            </a:r>
            <a:br>
              <a:rPr lang="es-ES" dirty="0">
                <a:solidFill>
                  <a:srgbClr val="4A8464"/>
                </a:solidFill>
                <a:latin typeface="Arial" panose="020B0604020202020204" pitchFamily="34" charset="0"/>
                <a:sym typeface="Nunito Sans"/>
              </a:rPr>
            </a:br>
            <a:endParaRPr lang="es-ES" dirty="0"/>
          </a:p>
        </p:txBody>
      </p:sp>
      <p:sp>
        <p:nvSpPr>
          <p:cNvPr id="7" name="Marcador de número de diapositiva 13"/>
          <p:cNvSpPr>
            <a:spLocks noGrp="1"/>
          </p:cNvSpPr>
          <p:nvPr>
            <p:ph type="sldNum" sz="quarter" idx="12"/>
          </p:nvPr>
        </p:nvSpPr>
        <p:spPr>
          <a:xfrm>
            <a:off x="4069777" y="6492875"/>
            <a:ext cx="2743200" cy="365125"/>
          </a:xfrm>
        </p:spPr>
        <p:txBody>
          <a:bodyPr/>
          <a:lstStyle/>
          <a:p>
            <a:pPr algn="ctr"/>
            <a:fld id="{B791D71A-D7E1-4C80-B8F2-51298E478140}" type="slidenum">
              <a:rPr lang="es-ES" sz="900" smtClean="0">
                <a:solidFill>
                  <a:schemeClr val="tx1"/>
                </a:solidFill>
                <a:latin typeface="Riojana" panose="00000500000000000000" pitchFamily="2" charset="0"/>
              </a:rPr>
              <a:pPr algn="ctr"/>
              <a:t>3</a:t>
            </a:fld>
            <a:endParaRPr lang="es-ES" sz="900" dirty="0">
              <a:solidFill>
                <a:schemeClr val="tx1"/>
              </a:solidFill>
              <a:latin typeface="Riojana" panose="000005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95E6F9-59EC-7D63-F3E5-097CE3E8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721" y="365125"/>
            <a:ext cx="913533" cy="230833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132756"/>
              </p:ext>
            </p:extLst>
          </p:nvPr>
        </p:nvGraphicFramePr>
        <p:xfrm>
          <a:off x="319032" y="656792"/>
          <a:ext cx="11106614" cy="590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86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/>
          <p:cNvSpPr txBox="1">
            <a:spLocks/>
          </p:cNvSpPr>
          <p:nvPr/>
        </p:nvSpPr>
        <p:spPr>
          <a:xfrm>
            <a:off x="632520" y="551144"/>
            <a:ext cx="8784976" cy="40011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2600" b="0" dirty="0">
                <a:solidFill>
                  <a:schemeClr val="tx1"/>
                </a:solidFill>
                <a:latin typeface="Riojana SemiBold" panose="00000700000000000000" pitchFamily="2" charset="0"/>
                <a:sym typeface="Nunito Sans"/>
              </a:rPr>
              <a:t>Resoluciones </a:t>
            </a:r>
            <a:r>
              <a:rPr lang="es-ES" sz="2600" b="0" dirty="0" smtClean="0">
                <a:solidFill>
                  <a:schemeClr val="tx1"/>
                </a:solidFill>
                <a:latin typeface="Riojana SemiBold" panose="00000700000000000000" pitchFamily="2" charset="0"/>
                <a:sym typeface="Nunito Sans"/>
              </a:rPr>
              <a:t>emitidas </a:t>
            </a:r>
            <a:endParaRPr lang="es-ES" sz="2600" b="0" dirty="0">
              <a:solidFill>
                <a:schemeClr val="tx1"/>
              </a:solidFill>
              <a:latin typeface="Riojana SemiBold" panose="00000700000000000000" pitchFamily="2" charset="0"/>
              <a:sym typeface="Nunito Sans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B2A0EE4-6E87-4E60-ABE8-2B64E2C9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1" y="908720"/>
            <a:ext cx="10917385" cy="945625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defRPr/>
            </a:pP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En respuesta a las solicitudes recibidas, a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lo largo de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2024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se han emitido un total de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232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resoluciones de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acceso a la información pública.</a:t>
            </a:r>
            <a:endParaRPr lang="es-ES" sz="1300" dirty="0">
              <a:solidFill>
                <a:prstClr val="black"/>
              </a:solidFill>
              <a:latin typeface="Riojana Book" panose="00000400000000000000" pitchFamily="2" charset="0"/>
              <a:cs typeface="Arial" pitchFamily="34" charset="0"/>
            </a:endParaRPr>
          </a:p>
          <a:p>
            <a:pPr marL="0" indent="0" algn="just" eaLnBrk="1" hangingPunct="1">
              <a:buClr>
                <a:schemeClr val="tx1"/>
              </a:buClr>
              <a:defRPr/>
            </a:pPr>
            <a:endParaRPr lang="es-ES" sz="1300" dirty="0" smtClean="0">
              <a:solidFill>
                <a:prstClr val="black"/>
              </a:solidFill>
              <a:latin typeface="Riojana Book" panose="00000400000000000000" pitchFamily="2" charset="0"/>
              <a:cs typeface="Arial" pitchFamily="34" charset="0"/>
            </a:endParaRPr>
          </a:p>
          <a:p>
            <a:pPr marL="0" indent="0" algn="just" eaLnBrk="1" hangingPunct="1">
              <a:buClr>
                <a:schemeClr val="tx1"/>
              </a:buClr>
              <a:defRPr/>
            </a:pP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Se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ha concedido el acceso a la información solicitada en un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90,25 %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de las solicitudes recibidas (en el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86,85 %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de los casos el acceso total y en el 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13,15 % </a:t>
            </a:r>
            <a:r>
              <a:rPr lang="es-ES" sz="1300" dirty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el acceso parcial</a:t>
            </a:r>
            <a:r>
              <a:rPr lang="es-ES" sz="1300" dirty="0" smtClean="0">
                <a:solidFill>
                  <a:prstClr val="black"/>
                </a:solidFill>
                <a:latin typeface="Riojana Book" panose="00000400000000000000" pitchFamily="2" charset="0"/>
                <a:cs typeface="Arial" pitchFamily="34" charset="0"/>
              </a:rPr>
              <a:t>).</a:t>
            </a:r>
            <a:endParaRPr lang="es-ES" sz="1300" dirty="0">
              <a:solidFill>
                <a:prstClr val="black"/>
              </a:solidFill>
              <a:latin typeface="Riojana Book" panose="00000400000000000000" pitchFamily="2" charset="0"/>
              <a:cs typeface="Arial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49BFD15-CD41-493F-819D-0183FD01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766" y="2237466"/>
            <a:ext cx="3689314" cy="36085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>
            <a:spAutoFit/>
          </a:bodyPr>
          <a:lstStyle>
            <a:lvl1pPr marL="268288" indent="-268288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215968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Riojana SemiBold" panose="00000700000000000000" pitchFamily="2" charset="0"/>
                <a:cs typeface="Arial" pitchFamily="34" charset="0"/>
              </a:rPr>
              <a:t>Resultado de las solicitudes de acceso</a:t>
            </a:r>
            <a:endParaRPr lang="es-ES" sz="1400" b="1" dirty="0">
              <a:solidFill>
                <a:prstClr val="black"/>
              </a:solidFill>
              <a:latin typeface="Riojana SemiBold" panose="00000700000000000000" pitchFamily="2" charset="0"/>
              <a:cs typeface="Arial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29D56DB3-7BF7-4F7B-BFAC-96CD7124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60764"/>
              </p:ext>
            </p:extLst>
          </p:nvPr>
        </p:nvGraphicFramePr>
        <p:xfrm>
          <a:off x="2979144" y="3072480"/>
          <a:ext cx="5416558" cy="239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0781">
                  <a:extLst>
                    <a:ext uri="{9D8B030D-6E8A-4147-A177-3AD203B41FA5}">
                      <a16:colId xmlns:a16="http://schemas.microsoft.com/office/drawing/2014/main" val="162563539"/>
                    </a:ext>
                  </a:extLst>
                </a:gridCol>
                <a:gridCol w="1648019">
                  <a:extLst>
                    <a:ext uri="{9D8B030D-6E8A-4147-A177-3AD203B41FA5}">
                      <a16:colId xmlns:a16="http://schemas.microsoft.com/office/drawing/2014/main" val="707059818"/>
                    </a:ext>
                  </a:extLst>
                </a:gridCol>
                <a:gridCol w="1627758">
                  <a:extLst>
                    <a:ext uri="{9D8B030D-6E8A-4147-A177-3AD203B41FA5}">
                      <a16:colId xmlns:a16="http://schemas.microsoft.com/office/drawing/2014/main" val="2565980683"/>
                    </a:ext>
                  </a:extLst>
                </a:gridCol>
              </a:tblGrid>
              <a:tr h="79381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400" dirty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 smtClean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de solicitudes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 smtClean="0">
                        <a:solidFill>
                          <a:schemeClr val="bg1"/>
                        </a:solidFill>
                        <a:latin typeface="Riojana SemiBold" panose="000007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Riojana SemiBold" panose="00000700000000000000" pitchFamily="2" charset="0"/>
                          <a:cs typeface="Arial" panose="020B0604020202020204" pitchFamily="34" charset="0"/>
                        </a:rPr>
                        <a:t>de solicitudes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32221"/>
                  </a:ext>
                </a:extLst>
              </a:tr>
              <a:tr h="35500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Acceso concedido de forma total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185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78,39 %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03174"/>
                  </a:ext>
                </a:extLst>
              </a:tr>
              <a:tr h="344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Acceso concedido de forma parcial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11,86%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4269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Inadmisión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7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2,97 %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03775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Silencio negativo</a:t>
                      </a: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5,08 %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45105"/>
                  </a:ext>
                </a:extLst>
              </a:tr>
              <a:tr h="300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000" baseline="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 trámite</a:t>
                      </a:r>
                      <a:endParaRPr lang="es-ES" sz="1000" dirty="0" smtClean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10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Riojana Book" panose="00000400000000000000" pitchFamily="2" charset="0"/>
                          <a:cs typeface="Arial" panose="020B0604020202020204" pitchFamily="34" charset="0"/>
                        </a:rPr>
                        <a:t>1,69 %</a:t>
                      </a:r>
                      <a:endParaRPr lang="es-ES" sz="1000" dirty="0">
                        <a:latin typeface="Riojana Book" panose="000004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108000" marR="288000" marT="72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359545"/>
                  </a:ext>
                </a:extLst>
              </a:tr>
            </a:tbl>
          </a:graphicData>
        </a:graphic>
      </p:graphicFrame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4539630" y="6492875"/>
            <a:ext cx="2743200" cy="365125"/>
          </a:xfrm>
        </p:spPr>
        <p:txBody>
          <a:bodyPr/>
          <a:lstStyle/>
          <a:p>
            <a:pPr algn="ctr"/>
            <a:fld id="{B791D71A-D7E1-4C80-B8F2-51298E478140}" type="slidenum">
              <a:rPr lang="es-ES" sz="900" b="1" smtClean="0">
                <a:solidFill>
                  <a:schemeClr val="tx1"/>
                </a:solidFill>
                <a:latin typeface="Riojana" panose="00000500000000000000" pitchFamily="2" charset="0"/>
              </a:rPr>
              <a:pPr algn="ctr"/>
              <a:t>4</a:t>
            </a:fld>
            <a:endParaRPr lang="es-ES" sz="900" b="1" dirty="0">
              <a:solidFill>
                <a:schemeClr val="tx1"/>
              </a:solidFill>
              <a:latin typeface="Riojana" panose="00000500000000000000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95E6F9-59EC-7D63-F3E5-097CE3E8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721" y="365125"/>
            <a:ext cx="9135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345</Words>
  <Application>Microsoft Office PowerPoint</Application>
  <PresentationFormat>Panorámica</PresentationFormat>
  <Paragraphs>88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Nunito Sans</vt:lpstr>
      <vt:lpstr>Riojana</vt:lpstr>
      <vt:lpstr>Riojana Book</vt:lpstr>
      <vt:lpstr>Riojana SemiBold</vt:lpstr>
      <vt:lpstr>Segoe UI Black</vt:lpstr>
      <vt:lpstr>Tema de Office</vt:lpstr>
      <vt:lpstr>Office Theme</vt:lpstr>
      <vt:lpstr>Presentación de PowerPoint</vt:lpstr>
      <vt:lpstr>Presentación de PowerPoint</vt:lpstr>
      <vt:lpstr>Ámbitos temáticos de las solicitudes recibidas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sobre el ejercicio del Derecho  de Acceso a la Información Pública en  el Gobierno de La Rioja en el año 2023</dc:title>
  <dc:creator>María José Garrido Jiménez</dc:creator>
  <cp:lastModifiedBy>Mercedes Martínez Pérez</cp:lastModifiedBy>
  <cp:revision>38</cp:revision>
  <dcterms:created xsi:type="dcterms:W3CDTF">2024-02-07T08:35:57Z</dcterms:created>
  <dcterms:modified xsi:type="dcterms:W3CDTF">2025-02-03T12:08:27Z</dcterms:modified>
</cp:coreProperties>
</file>